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 id="2147483713" r:id="rId6"/>
    <p:sldMasterId id="2147483726" r:id="rId7"/>
    <p:sldMasterId id="2147483739" r:id="rId8"/>
  </p:sldMasterIdLst>
  <p:notesMasterIdLst>
    <p:notesMasterId r:id="rId51"/>
  </p:notesMasterIdLst>
  <p:handoutMasterIdLst>
    <p:handoutMasterId r:id="rId52"/>
  </p:handoutMasterIdLst>
  <p:sldIdLst>
    <p:sldId id="256" r:id="rId9"/>
    <p:sldId id="257" r:id="rId10"/>
    <p:sldId id="258" r:id="rId11"/>
    <p:sldId id="259" r:id="rId12"/>
    <p:sldId id="260" r:id="rId13"/>
    <p:sldId id="261" r:id="rId14"/>
    <p:sldId id="299"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301" r:id="rId40"/>
    <p:sldId id="288" r:id="rId41"/>
    <p:sldId id="289" r:id="rId42"/>
    <p:sldId id="290" r:id="rId43"/>
    <p:sldId id="291" r:id="rId44"/>
    <p:sldId id="292" r:id="rId45"/>
    <p:sldId id="293" r:id="rId46"/>
    <p:sldId id="294" r:id="rId47"/>
    <p:sldId id="295" r:id="rId48"/>
    <p:sldId id="296" r:id="rId49"/>
    <p:sldId id="297"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50EC17-DFFF-462C-B7A4-66B55C4DF881}" v="15" dt="2026-04-17T14:59:27.0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20"/>
    <p:restoredTop sz="65274"/>
  </p:normalViewPr>
  <p:slideViewPr>
    <p:cSldViewPr snapToGrid="0">
      <p:cViewPr varScale="1">
        <p:scale>
          <a:sx n="72" d="100"/>
          <a:sy n="72" d="100"/>
        </p:scale>
        <p:origin x="1986" y="-36"/>
      </p:cViewPr>
      <p:guideLst/>
    </p:cSldViewPr>
  </p:slideViewPr>
  <p:notesTextViewPr>
    <p:cViewPr>
      <p:scale>
        <a:sx n="1" d="1"/>
        <a:sy n="1" d="1"/>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Master" Target="slideMasters/slideMaster5.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microsoft.com/office/2015/10/relationships/revisionInfo" Target="revisionInfo.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tableStyles" Target="tableStyle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8E7A85DD-5675-4973-8439-DAF8800D3FBC}"/>
    <pc:docChg chg="undo custSel addSld delSld modSld sldOrd modMainMaster">
      <pc:chgData name="Tom Coleman-Haynes" userId="feac02dd-ca1d-495d-907d-e6674be69fc7" providerId="ADAL" clId="{8E7A85DD-5675-4973-8439-DAF8800D3FBC}" dt="2026-04-17T15:00:00.183" v="55" actId="1076"/>
      <pc:docMkLst>
        <pc:docMk/>
      </pc:docMkLst>
      <pc:sldChg chg="modSp mod">
        <pc:chgData name="Tom Coleman-Haynes" userId="feac02dd-ca1d-495d-907d-e6674be69fc7" providerId="ADAL" clId="{8E7A85DD-5675-4973-8439-DAF8800D3FBC}" dt="2026-04-17T14:55:37.575" v="24" actId="948"/>
        <pc:sldMkLst>
          <pc:docMk/>
          <pc:sldMk cId="0" sldId="260"/>
        </pc:sldMkLst>
        <pc:spChg chg="mod">
          <ac:chgData name="Tom Coleman-Haynes" userId="feac02dd-ca1d-495d-907d-e6674be69fc7" providerId="ADAL" clId="{8E7A85DD-5675-4973-8439-DAF8800D3FBC}" dt="2026-04-17T14:55:37.575" v="24" actId="948"/>
          <ac:spMkLst>
            <pc:docMk/>
            <pc:sldMk cId="0" sldId="260"/>
            <ac:spMk id="347" creationId="{00000000-0000-0000-0000-000000000000}"/>
          </ac:spMkLst>
        </pc:spChg>
      </pc:sldChg>
      <pc:sldChg chg="modSp mod">
        <pc:chgData name="Tom Coleman-Haynes" userId="feac02dd-ca1d-495d-907d-e6674be69fc7" providerId="ADAL" clId="{8E7A85DD-5675-4973-8439-DAF8800D3FBC}" dt="2026-04-17T14:53:47.961" v="6" actId="1076"/>
        <pc:sldMkLst>
          <pc:docMk/>
          <pc:sldMk cId="0" sldId="261"/>
        </pc:sldMkLst>
        <pc:spChg chg="mod">
          <ac:chgData name="Tom Coleman-Haynes" userId="feac02dd-ca1d-495d-907d-e6674be69fc7" providerId="ADAL" clId="{8E7A85DD-5675-4973-8439-DAF8800D3FBC}" dt="2026-04-17T14:53:47.961" v="6" actId="1076"/>
          <ac:spMkLst>
            <pc:docMk/>
            <pc:sldMk cId="0" sldId="261"/>
            <ac:spMk id="353" creationId="{00000000-0000-0000-0000-000000000000}"/>
          </ac:spMkLst>
        </pc:spChg>
      </pc:sldChg>
      <pc:sldChg chg="del modNotes">
        <pc:chgData name="Tom Coleman-Haynes" userId="feac02dd-ca1d-495d-907d-e6674be69fc7" providerId="ADAL" clId="{8E7A85DD-5675-4973-8439-DAF8800D3FBC}" dt="2026-04-17T14:55:22.797" v="23" actId="47"/>
        <pc:sldMkLst>
          <pc:docMk/>
          <pc:sldMk cId="0" sldId="262"/>
        </pc:sldMkLst>
      </pc:sldChg>
      <pc:sldChg chg="modSp mod modNotes">
        <pc:chgData name="Tom Coleman-Haynes" userId="feac02dd-ca1d-495d-907d-e6674be69fc7" providerId="ADAL" clId="{8E7A85DD-5675-4973-8439-DAF8800D3FBC}" dt="2026-04-17T14:53:59.757" v="7" actId="948"/>
        <pc:sldMkLst>
          <pc:docMk/>
          <pc:sldMk cId="0" sldId="263"/>
        </pc:sldMkLst>
        <pc:spChg chg="mod">
          <ac:chgData name="Tom Coleman-Haynes" userId="feac02dd-ca1d-495d-907d-e6674be69fc7" providerId="ADAL" clId="{8E7A85DD-5675-4973-8439-DAF8800D3FBC}" dt="2026-04-17T14:53:59.757" v="7" actId="948"/>
          <ac:spMkLst>
            <pc:docMk/>
            <pc:sldMk cId="0" sldId="263"/>
            <ac:spMk id="359" creationId="{00000000-0000-0000-0000-000000000000}"/>
          </ac:spMkLst>
        </pc:spChg>
      </pc:sldChg>
      <pc:sldChg chg="delSp mod">
        <pc:chgData name="Tom Coleman-Haynes" userId="feac02dd-ca1d-495d-907d-e6674be69fc7" providerId="ADAL" clId="{8E7A85DD-5675-4973-8439-DAF8800D3FBC}" dt="2026-04-17T14:55:52.307" v="25" actId="478"/>
        <pc:sldMkLst>
          <pc:docMk/>
          <pc:sldMk cId="0" sldId="267"/>
        </pc:sldMkLst>
        <pc:picChg chg="del">
          <ac:chgData name="Tom Coleman-Haynes" userId="feac02dd-ca1d-495d-907d-e6674be69fc7" providerId="ADAL" clId="{8E7A85DD-5675-4973-8439-DAF8800D3FBC}" dt="2026-04-17T14:55:52.307" v="25" actId="478"/>
          <ac:picMkLst>
            <pc:docMk/>
            <pc:sldMk cId="0" sldId="267"/>
            <ac:picMk id="391" creationId="{00000000-0000-0000-0000-000000000000}"/>
          </ac:picMkLst>
        </pc:picChg>
      </pc:sldChg>
      <pc:sldChg chg="modNotes">
        <pc:chgData name="Tom Coleman-Haynes" userId="feac02dd-ca1d-495d-907d-e6674be69fc7" providerId="ADAL" clId="{8E7A85DD-5675-4973-8439-DAF8800D3FBC}" dt="2026-04-17T14:53:19.993" v="0"/>
        <pc:sldMkLst>
          <pc:docMk/>
          <pc:sldMk cId="0" sldId="270"/>
        </pc:sldMkLst>
      </pc:sldChg>
      <pc:sldChg chg="modNotes">
        <pc:chgData name="Tom Coleman-Haynes" userId="feac02dd-ca1d-495d-907d-e6674be69fc7" providerId="ADAL" clId="{8E7A85DD-5675-4973-8439-DAF8800D3FBC}" dt="2026-04-17T14:53:19.993" v="0"/>
        <pc:sldMkLst>
          <pc:docMk/>
          <pc:sldMk cId="0" sldId="271"/>
        </pc:sldMkLst>
      </pc:sldChg>
      <pc:sldChg chg="modNotes">
        <pc:chgData name="Tom Coleman-Haynes" userId="feac02dd-ca1d-495d-907d-e6674be69fc7" providerId="ADAL" clId="{8E7A85DD-5675-4973-8439-DAF8800D3FBC}" dt="2026-04-17T14:53:19.993" v="0"/>
        <pc:sldMkLst>
          <pc:docMk/>
          <pc:sldMk cId="0" sldId="272"/>
        </pc:sldMkLst>
      </pc:sldChg>
      <pc:sldChg chg="modSp mod modNotes">
        <pc:chgData name="Tom Coleman-Haynes" userId="feac02dd-ca1d-495d-907d-e6674be69fc7" providerId="ADAL" clId="{8E7A85DD-5675-4973-8439-DAF8800D3FBC}" dt="2026-04-17T14:56:23.624" v="29" actId="948"/>
        <pc:sldMkLst>
          <pc:docMk/>
          <pc:sldMk cId="0" sldId="273"/>
        </pc:sldMkLst>
        <pc:spChg chg="mod">
          <ac:chgData name="Tom Coleman-Haynes" userId="feac02dd-ca1d-495d-907d-e6674be69fc7" providerId="ADAL" clId="{8E7A85DD-5675-4973-8439-DAF8800D3FBC}" dt="2026-04-17T14:56:18.214" v="28" actId="948"/>
          <ac:spMkLst>
            <pc:docMk/>
            <pc:sldMk cId="0" sldId="273"/>
            <ac:spMk id="412" creationId="{00000000-0000-0000-0000-000000000000}"/>
          </ac:spMkLst>
        </pc:spChg>
        <pc:spChg chg="mod">
          <ac:chgData name="Tom Coleman-Haynes" userId="feac02dd-ca1d-495d-907d-e6674be69fc7" providerId="ADAL" clId="{8E7A85DD-5675-4973-8439-DAF8800D3FBC}" dt="2026-04-17T14:56:23.624" v="29" actId="948"/>
          <ac:spMkLst>
            <pc:docMk/>
            <pc:sldMk cId="0" sldId="273"/>
            <ac:spMk id="414" creationId="{00000000-0000-0000-0000-000000000000}"/>
          </ac:spMkLst>
        </pc:spChg>
      </pc:sldChg>
      <pc:sldChg chg="modSp mod modNotes">
        <pc:chgData name="Tom Coleman-Haynes" userId="feac02dd-ca1d-495d-907d-e6674be69fc7" providerId="ADAL" clId="{8E7A85DD-5675-4973-8439-DAF8800D3FBC}" dt="2026-04-17T14:56:44.571" v="31" actId="948"/>
        <pc:sldMkLst>
          <pc:docMk/>
          <pc:sldMk cId="0" sldId="275"/>
        </pc:sldMkLst>
        <pc:spChg chg="mod">
          <ac:chgData name="Tom Coleman-Haynes" userId="feac02dd-ca1d-495d-907d-e6674be69fc7" providerId="ADAL" clId="{8E7A85DD-5675-4973-8439-DAF8800D3FBC}" dt="2026-04-17T14:56:44.571" v="31" actId="948"/>
          <ac:spMkLst>
            <pc:docMk/>
            <pc:sldMk cId="0" sldId="275"/>
            <ac:spMk id="419" creationId="{00000000-0000-0000-0000-000000000000}"/>
          </ac:spMkLst>
        </pc:spChg>
      </pc:sldChg>
      <pc:sldChg chg="modNotes">
        <pc:chgData name="Tom Coleman-Haynes" userId="feac02dd-ca1d-495d-907d-e6674be69fc7" providerId="ADAL" clId="{8E7A85DD-5675-4973-8439-DAF8800D3FBC}" dt="2026-04-17T14:53:19.993" v="0"/>
        <pc:sldMkLst>
          <pc:docMk/>
          <pc:sldMk cId="0" sldId="276"/>
        </pc:sldMkLst>
      </pc:sldChg>
      <pc:sldChg chg="modSp mod modNotes">
        <pc:chgData name="Tom Coleman-Haynes" userId="feac02dd-ca1d-495d-907d-e6674be69fc7" providerId="ADAL" clId="{8E7A85DD-5675-4973-8439-DAF8800D3FBC}" dt="2026-04-17T14:57:06.546" v="34" actId="948"/>
        <pc:sldMkLst>
          <pc:docMk/>
          <pc:sldMk cId="0" sldId="278"/>
        </pc:sldMkLst>
        <pc:spChg chg="mod">
          <ac:chgData name="Tom Coleman-Haynes" userId="feac02dd-ca1d-495d-907d-e6674be69fc7" providerId="ADAL" clId="{8E7A85DD-5675-4973-8439-DAF8800D3FBC}" dt="2026-04-17T14:57:06.546" v="34" actId="948"/>
          <ac:spMkLst>
            <pc:docMk/>
            <pc:sldMk cId="0" sldId="278"/>
            <ac:spMk id="432" creationId="{00000000-0000-0000-0000-000000000000}"/>
          </ac:spMkLst>
        </pc:spChg>
      </pc:sldChg>
      <pc:sldChg chg="modSp mod modNotes">
        <pc:chgData name="Tom Coleman-Haynes" userId="feac02dd-ca1d-495d-907d-e6674be69fc7" providerId="ADAL" clId="{8E7A85DD-5675-4973-8439-DAF8800D3FBC}" dt="2026-04-17T14:57:17.475" v="35" actId="948"/>
        <pc:sldMkLst>
          <pc:docMk/>
          <pc:sldMk cId="0" sldId="281"/>
        </pc:sldMkLst>
        <pc:spChg chg="mod">
          <ac:chgData name="Tom Coleman-Haynes" userId="feac02dd-ca1d-495d-907d-e6674be69fc7" providerId="ADAL" clId="{8E7A85DD-5675-4973-8439-DAF8800D3FBC}" dt="2026-04-17T14:57:17.475" v="35" actId="948"/>
          <ac:spMkLst>
            <pc:docMk/>
            <pc:sldMk cId="0" sldId="281"/>
            <ac:spMk id="456" creationId="{00000000-0000-0000-0000-000000000000}"/>
          </ac:spMkLst>
        </pc:spChg>
      </pc:sldChg>
      <pc:sldChg chg="modNotes">
        <pc:chgData name="Tom Coleman-Haynes" userId="feac02dd-ca1d-495d-907d-e6674be69fc7" providerId="ADAL" clId="{8E7A85DD-5675-4973-8439-DAF8800D3FBC}" dt="2026-04-17T14:53:34.826" v="5"/>
        <pc:sldMkLst>
          <pc:docMk/>
          <pc:sldMk cId="0" sldId="282"/>
        </pc:sldMkLst>
      </pc:sldChg>
      <pc:sldChg chg="modNotes">
        <pc:chgData name="Tom Coleman-Haynes" userId="feac02dd-ca1d-495d-907d-e6674be69fc7" providerId="ADAL" clId="{8E7A85DD-5675-4973-8439-DAF8800D3FBC}" dt="2026-04-17T14:53:19.993" v="0"/>
        <pc:sldMkLst>
          <pc:docMk/>
          <pc:sldMk cId="0" sldId="283"/>
        </pc:sldMkLst>
      </pc:sldChg>
      <pc:sldChg chg="modSp mod">
        <pc:chgData name="Tom Coleman-Haynes" userId="feac02dd-ca1d-495d-907d-e6674be69fc7" providerId="ADAL" clId="{8E7A85DD-5675-4973-8439-DAF8800D3FBC}" dt="2026-04-17T14:57:34.159" v="38" actId="948"/>
        <pc:sldMkLst>
          <pc:docMk/>
          <pc:sldMk cId="0" sldId="286"/>
        </pc:sldMkLst>
        <pc:spChg chg="mod">
          <ac:chgData name="Tom Coleman-Haynes" userId="feac02dd-ca1d-495d-907d-e6674be69fc7" providerId="ADAL" clId="{8E7A85DD-5675-4973-8439-DAF8800D3FBC}" dt="2026-04-17T14:57:34.159" v="38" actId="948"/>
          <ac:spMkLst>
            <pc:docMk/>
            <pc:sldMk cId="0" sldId="286"/>
            <ac:spMk id="491" creationId="{00000000-0000-0000-0000-000000000000}"/>
          </ac:spMkLst>
        </pc:spChg>
      </pc:sldChg>
      <pc:sldChg chg="del">
        <pc:chgData name="Tom Coleman-Haynes" userId="feac02dd-ca1d-495d-907d-e6674be69fc7" providerId="ADAL" clId="{8E7A85DD-5675-4973-8439-DAF8800D3FBC}" dt="2026-04-17T14:58:20.915" v="47" actId="47"/>
        <pc:sldMkLst>
          <pc:docMk/>
          <pc:sldMk cId="0" sldId="287"/>
        </pc:sldMkLst>
      </pc:sldChg>
      <pc:sldChg chg="modSp mod">
        <pc:chgData name="Tom Coleman-Haynes" userId="feac02dd-ca1d-495d-907d-e6674be69fc7" providerId="ADAL" clId="{8E7A85DD-5675-4973-8439-DAF8800D3FBC}" dt="2026-04-17T14:59:29.591" v="52" actId="207"/>
        <pc:sldMkLst>
          <pc:docMk/>
          <pc:sldMk cId="0" sldId="288"/>
        </pc:sldMkLst>
        <pc:spChg chg="mod">
          <ac:chgData name="Tom Coleman-Haynes" userId="feac02dd-ca1d-495d-907d-e6674be69fc7" providerId="ADAL" clId="{8E7A85DD-5675-4973-8439-DAF8800D3FBC}" dt="2026-04-17T14:59:27.014" v="51" actId="14826"/>
          <ac:spMkLst>
            <pc:docMk/>
            <pc:sldMk cId="0" sldId="288"/>
            <ac:spMk id="503" creationId="{00000000-0000-0000-0000-000000000000}"/>
          </ac:spMkLst>
        </pc:spChg>
        <pc:spChg chg="mod">
          <ac:chgData name="Tom Coleman-Haynes" userId="feac02dd-ca1d-495d-907d-e6674be69fc7" providerId="ADAL" clId="{8E7A85DD-5675-4973-8439-DAF8800D3FBC}" dt="2026-04-17T14:59:27.014" v="51" actId="14826"/>
          <ac:spMkLst>
            <pc:docMk/>
            <pc:sldMk cId="0" sldId="288"/>
            <ac:spMk id="504" creationId="{00000000-0000-0000-0000-000000000000}"/>
          </ac:spMkLst>
        </pc:spChg>
        <pc:grpChg chg="mod">
          <ac:chgData name="Tom Coleman-Haynes" userId="feac02dd-ca1d-495d-907d-e6674be69fc7" providerId="ADAL" clId="{8E7A85DD-5675-4973-8439-DAF8800D3FBC}" dt="2026-04-17T14:59:27.014" v="51" actId="14826"/>
          <ac:grpSpMkLst>
            <pc:docMk/>
            <pc:sldMk cId="0" sldId="288"/>
            <ac:grpSpMk id="502" creationId="{00000000-0000-0000-0000-000000000000}"/>
          </ac:grpSpMkLst>
        </pc:grpChg>
        <pc:picChg chg="mod">
          <ac:chgData name="Tom Coleman-Haynes" userId="feac02dd-ca1d-495d-907d-e6674be69fc7" providerId="ADAL" clId="{8E7A85DD-5675-4973-8439-DAF8800D3FBC}" dt="2026-04-17T14:59:29.591" v="52" actId="207"/>
          <ac:picMkLst>
            <pc:docMk/>
            <pc:sldMk cId="0" sldId="288"/>
            <ac:picMk id="505" creationId="{00000000-0000-0000-0000-000000000000}"/>
          </ac:picMkLst>
        </pc:picChg>
      </pc:sldChg>
      <pc:sldChg chg="modNotes">
        <pc:chgData name="Tom Coleman-Haynes" userId="feac02dd-ca1d-495d-907d-e6674be69fc7" providerId="ADAL" clId="{8E7A85DD-5675-4973-8439-DAF8800D3FBC}" dt="2026-04-17T14:53:19.993" v="0"/>
        <pc:sldMkLst>
          <pc:docMk/>
          <pc:sldMk cId="0" sldId="289"/>
        </pc:sldMkLst>
      </pc:sldChg>
      <pc:sldChg chg="modSp mod modNotes">
        <pc:chgData name="Tom Coleman-Haynes" userId="feac02dd-ca1d-495d-907d-e6674be69fc7" providerId="ADAL" clId="{8E7A85DD-5675-4973-8439-DAF8800D3FBC}" dt="2026-04-17T14:59:48.135" v="53" actId="20577"/>
        <pc:sldMkLst>
          <pc:docMk/>
          <pc:sldMk cId="0" sldId="290"/>
        </pc:sldMkLst>
        <pc:spChg chg="mod">
          <ac:chgData name="Tom Coleman-Haynes" userId="feac02dd-ca1d-495d-907d-e6674be69fc7" providerId="ADAL" clId="{8E7A85DD-5675-4973-8439-DAF8800D3FBC}" dt="2026-04-17T14:59:48.135" v="53" actId="20577"/>
          <ac:spMkLst>
            <pc:docMk/>
            <pc:sldMk cId="0" sldId="290"/>
            <ac:spMk id="555" creationId="{00000000-0000-0000-0000-000000000000}"/>
          </ac:spMkLst>
        </pc:spChg>
      </pc:sldChg>
      <pc:sldChg chg="modSp mod modNotes">
        <pc:chgData name="Tom Coleman-Haynes" userId="feac02dd-ca1d-495d-907d-e6674be69fc7" providerId="ADAL" clId="{8E7A85DD-5675-4973-8439-DAF8800D3FBC}" dt="2026-04-17T14:59:51.740" v="54" actId="20577"/>
        <pc:sldMkLst>
          <pc:docMk/>
          <pc:sldMk cId="0" sldId="291"/>
        </pc:sldMkLst>
        <pc:spChg chg="mod">
          <ac:chgData name="Tom Coleman-Haynes" userId="feac02dd-ca1d-495d-907d-e6674be69fc7" providerId="ADAL" clId="{8E7A85DD-5675-4973-8439-DAF8800D3FBC}" dt="2026-04-17T14:59:51.740" v="54" actId="20577"/>
          <ac:spMkLst>
            <pc:docMk/>
            <pc:sldMk cId="0" sldId="291"/>
            <ac:spMk id="563" creationId="{00000000-0000-0000-0000-000000000000}"/>
          </ac:spMkLst>
        </pc:spChg>
      </pc:sldChg>
      <pc:sldChg chg="modNotes">
        <pc:chgData name="Tom Coleman-Haynes" userId="feac02dd-ca1d-495d-907d-e6674be69fc7" providerId="ADAL" clId="{8E7A85DD-5675-4973-8439-DAF8800D3FBC}" dt="2026-04-17T14:53:29.001" v="3"/>
        <pc:sldMkLst>
          <pc:docMk/>
          <pc:sldMk cId="0" sldId="292"/>
        </pc:sldMkLst>
      </pc:sldChg>
      <pc:sldChg chg="modSp mod modNotes">
        <pc:chgData name="Tom Coleman-Haynes" userId="feac02dd-ca1d-495d-907d-e6674be69fc7" providerId="ADAL" clId="{8E7A85DD-5675-4973-8439-DAF8800D3FBC}" dt="2026-04-17T15:00:00.183" v="55" actId="1076"/>
        <pc:sldMkLst>
          <pc:docMk/>
          <pc:sldMk cId="0" sldId="293"/>
        </pc:sldMkLst>
        <pc:spChg chg="mod">
          <ac:chgData name="Tom Coleman-Haynes" userId="feac02dd-ca1d-495d-907d-e6674be69fc7" providerId="ADAL" clId="{8E7A85DD-5675-4973-8439-DAF8800D3FBC}" dt="2026-04-17T15:00:00.183" v="55" actId="1076"/>
          <ac:spMkLst>
            <pc:docMk/>
            <pc:sldMk cId="0" sldId="293"/>
            <ac:spMk id="570" creationId="{00000000-0000-0000-0000-000000000000}"/>
          </ac:spMkLst>
        </pc:spChg>
      </pc:sldChg>
      <pc:sldChg chg="modNotes">
        <pc:chgData name="Tom Coleman-Haynes" userId="feac02dd-ca1d-495d-907d-e6674be69fc7" providerId="ADAL" clId="{8E7A85DD-5675-4973-8439-DAF8800D3FBC}" dt="2026-04-17T14:53:19.993" v="0"/>
        <pc:sldMkLst>
          <pc:docMk/>
          <pc:sldMk cId="0" sldId="294"/>
        </pc:sldMkLst>
      </pc:sldChg>
      <pc:sldChg chg="modNotes">
        <pc:chgData name="Tom Coleman-Haynes" userId="feac02dd-ca1d-495d-907d-e6674be69fc7" providerId="ADAL" clId="{8E7A85DD-5675-4973-8439-DAF8800D3FBC}" dt="2026-04-17T14:53:19.993" v="0"/>
        <pc:sldMkLst>
          <pc:docMk/>
          <pc:sldMk cId="0" sldId="295"/>
        </pc:sldMkLst>
      </pc:sldChg>
      <pc:sldChg chg="modSp add del mod modClrScheme chgLayout">
        <pc:chgData name="Tom Coleman-Haynes" userId="feac02dd-ca1d-495d-907d-e6674be69fc7" providerId="ADAL" clId="{8E7A85DD-5675-4973-8439-DAF8800D3FBC}" dt="2026-04-17T14:55:22.797" v="23" actId="47"/>
        <pc:sldMkLst>
          <pc:docMk/>
          <pc:sldMk cId="3314882824" sldId="298"/>
        </pc:sldMkLst>
        <pc:spChg chg="mod ord">
          <ac:chgData name="Tom Coleman-Haynes" userId="feac02dd-ca1d-495d-907d-e6674be69fc7" providerId="ADAL" clId="{8E7A85DD-5675-4973-8439-DAF8800D3FBC}" dt="2026-04-17T14:54:15.146" v="10" actId="700"/>
          <ac:spMkLst>
            <pc:docMk/>
            <pc:sldMk cId="3314882824" sldId="298"/>
            <ac:spMk id="354" creationId="{C294E0F1-C028-69A8-1654-7A98069B1A97}"/>
          </ac:spMkLst>
        </pc:spChg>
        <pc:spChg chg="mod ord">
          <ac:chgData name="Tom Coleman-Haynes" userId="feac02dd-ca1d-495d-907d-e6674be69fc7" providerId="ADAL" clId="{8E7A85DD-5675-4973-8439-DAF8800D3FBC}" dt="2026-04-17T14:54:15.146" v="10" actId="700"/>
          <ac:spMkLst>
            <pc:docMk/>
            <pc:sldMk cId="3314882824" sldId="298"/>
            <ac:spMk id="355" creationId="{DD25E4D0-DD51-C7CD-3BD8-DD67895BC976}"/>
          </ac:spMkLst>
        </pc:spChg>
      </pc:sldChg>
      <pc:sldChg chg="addSp delSp modSp add mod ord">
        <pc:chgData name="Tom Coleman-Haynes" userId="feac02dd-ca1d-495d-907d-e6674be69fc7" providerId="ADAL" clId="{8E7A85DD-5675-4973-8439-DAF8800D3FBC}" dt="2026-04-17T14:55:20.854" v="22"/>
        <pc:sldMkLst>
          <pc:docMk/>
          <pc:sldMk cId="1048265170" sldId="299"/>
        </pc:sldMkLst>
        <pc:spChg chg="mod">
          <ac:chgData name="Tom Coleman-Haynes" userId="feac02dd-ca1d-495d-907d-e6674be69fc7" providerId="ADAL" clId="{8E7A85DD-5675-4973-8439-DAF8800D3FBC}" dt="2026-04-17T14:55:07.817" v="18"/>
          <ac:spMkLst>
            <pc:docMk/>
            <pc:sldMk cId="1048265170" sldId="299"/>
            <ac:spMk id="4" creationId="{EC357683-E587-551B-00AE-3014381D67E3}"/>
          </ac:spMkLst>
        </pc:spChg>
        <pc:spChg chg="mod">
          <ac:chgData name="Tom Coleman-Haynes" userId="feac02dd-ca1d-495d-907d-e6674be69fc7" providerId="ADAL" clId="{8E7A85DD-5675-4973-8439-DAF8800D3FBC}" dt="2026-04-17T14:55:20.854" v="22"/>
          <ac:spMkLst>
            <pc:docMk/>
            <pc:sldMk cId="1048265170" sldId="299"/>
            <ac:spMk id="7" creationId="{AA5BB14C-2D3B-7445-BCED-746315E879DA}"/>
          </ac:spMkLst>
        </pc:spChg>
        <pc:spChg chg="mod">
          <ac:chgData name="Tom Coleman-Haynes" userId="feac02dd-ca1d-495d-907d-e6674be69fc7" providerId="ADAL" clId="{8E7A85DD-5675-4973-8439-DAF8800D3FBC}" dt="2026-04-17T14:55:17.158" v="20" actId="14100"/>
          <ac:spMkLst>
            <pc:docMk/>
            <pc:sldMk cId="1048265170" sldId="299"/>
            <ac:spMk id="351" creationId="{B7996191-2AB0-1E01-9A74-54F1F4FA1076}"/>
          </ac:spMkLst>
        </pc:spChg>
        <pc:spChg chg="del">
          <ac:chgData name="Tom Coleman-Haynes" userId="feac02dd-ca1d-495d-907d-e6674be69fc7" providerId="ADAL" clId="{8E7A85DD-5675-4973-8439-DAF8800D3FBC}" dt="2026-04-17T14:54:55.163" v="16" actId="478"/>
          <ac:spMkLst>
            <pc:docMk/>
            <pc:sldMk cId="1048265170" sldId="299"/>
            <ac:spMk id="353" creationId="{BD6C3E94-66C2-E82B-79DF-7BBC5EE64801}"/>
          </ac:spMkLst>
        </pc:spChg>
        <pc:grpChg chg="add del mod">
          <ac:chgData name="Tom Coleman-Haynes" userId="feac02dd-ca1d-495d-907d-e6674be69fc7" providerId="ADAL" clId="{8E7A85DD-5675-4973-8439-DAF8800D3FBC}" dt="2026-04-17T14:55:18.710" v="21" actId="478"/>
          <ac:grpSpMkLst>
            <pc:docMk/>
            <pc:sldMk cId="1048265170" sldId="299"/>
            <ac:grpSpMk id="2" creationId="{CFF179B6-9E47-6429-A0D3-8D159D8912F8}"/>
          </ac:grpSpMkLst>
        </pc:grpChg>
        <pc:grpChg chg="add mod">
          <ac:chgData name="Tom Coleman-Haynes" userId="feac02dd-ca1d-495d-907d-e6674be69fc7" providerId="ADAL" clId="{8E7A85DD-5675-4973-8439-DAF8800D3FBC}" dt="2026-04-17T14:55:20.854" v="22"/>
          <ac:grpSpMkLst>
            <pc:docMk/>
            <pc:sldMk cId="1048265170" sldId="299"/>
            <ac:grpSpMk id="5" creationId="{2BE72417-1FBD-3D44-0F2B-B2D40A145AF1}"/>
          </ac:grpSpMkLst>
        </pc:grpChg>
        <pc:picChg chg="mod">
          <ac:chgData name="Tom Coleman-Haynes" userId="feac02dd-ca1d-495d-907d-e6674be69fc7" providerId="ADAL" clId="{8E7A85DD-5675-4973-8439-DAF8800D3FBC}" dt="2026-04-17T14:55:07.817" v="18"/>
          <ac:picMkLst>
            <pc:docMk/>
            <pc:sldMk cId="1048265170" sldId="299"/>
            <ac:picMk id="3" creationId="{E46A5E37-A6A0-96E4-90C3-BB6AC5B89E28}"/>
          </ac:picMkLst>
        </pc:picChg>
        <pc:picChg chg="mod">
          <ac:chgData name="Tom Coleman-Haynes" userId="feac02dd-ca1d-495d-907d-e6674be69fc7" providerId="ADAL" clId="{8E7A85DD-5675-4973-8439-DAF8800D3FBC}" dt="2026-04-17T14:55:20.854" v="22"/>
          <ac:picMkLst>
            <pc:docMk/>
            <pc:sldMk cId="1048265170" sldId="299"/>
            <ac:picMk id="6" creationId="{EA10FFD1-3C79-7E34-6154-C8C7DC737E6A}"/>
          </ac:picMkLst>
        </pc:picChg>
        <pc:picChg chg="del">
          <ac:chgData name="Tom Coleman-Haynes" userId="feac02dd-ca1d-495d-907d-e6674be69fc7" providerId="ADAL" clId="{8E7A85DD-5675-4973-8439-DAF8800D3FBC}" dt="2026-04-17T14:55:03.428" v="17" actId="478"/>
          <ac:picMkLst>
            <pc:docMk/>
            <pc:sldMk cId="1048265170" sldId="299"/>
            <ac:picMk id="350" creationId="{207D9FE4-A0EE-8E40-A18C-2F23831A774F}"/>
          </ac:picMkLst>
        </pc:picChg>
      </pc:sldChg>
      <pc:sldChg chg="new del">
        <pc:chgData name="Tom Coleman-Haynes" userId="feac02dd-ca1d-495d-907d-e6674be69fc7" providerId="ADAL" clId="{8E7A85DD-5675-4973-8439-DAF8800D3FBC}" dt="2026-04-17T14:58:18.548" v="46" actId="47"/>
        <pc:sldMkLst>
          <pc:docMk/>
          <pc:sldMk cId="3332708987" sldId="300"/>
        </pc:sldMkLst>
      </pc:sldChg>
      <pc:sldChg chg="addSp delSp modSp add mod">
        <pc:chgData name="Tom Coleman-Haynes" userId="feac02dd-ca1d-495d-907d-e6674be69fc7" providerId="ADAL" clId="{8E7A85DD-5675-4973-8439-DAF8800D3FBC}" dt="2026-04-17T14:58:09.343" v="45"/>
        <pc:sldMkLst>
          <pc:docMk/>
          <pc:sldMk cId="2143094340" sldId="301"/>
        </pc:sldMkLst>
        <pc:spChg chg="mod">
          <ac:chgData name="Tom Coleman-Haynes" userId="feac02dd-ca1d-495d-907d-e6674be69fc7" providerId="ADAL" clId="{8E7A85DD-5675-4973-8439-DAF8800D3FBC}" dt="2026-04-17T14:58:00.208" v="42" actId="242"/>
          <ac:spMkLst>
            <pc:docMk/>
            <pc:sldMk cId="2143094340" sldId="301"/>
            <ac:spMk id="351" creationId="{95DE0900-7E8E-4D6E-1867-A751FEED2EE8}"/>
          </ac:spMkLst>
        </pc:spChg>
        <pc:spChg chg="mod">
          <ac:chgData name="Tom Coleman-Haynes" userId="feac02dd-ca1d-495d-907d-e6674be69fc7" providerId="ADAL" clId="{8E7A85DD-5675-4973-8439-DAF8800D3FBC}" dt="2026-04-17T14:58:09.343" v="45"/>
          <ac:spMkLst>
            <pc:docMk/>
            <pc:sldMk cId="2143094340" sldId="301"/>
            <ac:spMk id="352" creationId="{FF2AEFE3-7302-373E-2B26-391D48A35C6E}"/>
          </ac:spMkLst>
        </pc:spChg>
        <pc:grpChg chg="del">
          <ac:chgData name="Tom Coleman-Haynes" userId="feac02dd-ca1d-495d-907d-e6674be69fc7" providerId="ADAL" clId="{8E7A85DD-5675-4973-8439-DAF8800D3FBC}" dt="2026-04-17T14:58:03.885" v="43" actId="478"/>
          <ac:grpSpMkLst>
            <pc:docMk/>
            <pc:sldMk cId="2143094340" sldId="301"/>
            <ac:grpSpMk id="5" creationId="{093026EB-61E7-2AB8-B5E0-E110543F8304}"/>
          </ac:grpSpMkLst>
        </pc:grpChg>
        <pc:picChg chg="add mod">
          <ac:chgData name="Tom Coleman-Haynes" userId="feac02dd-ca1d-495d-907d-e6674be69fc7" providerId="ADAL" clId="{8E7A85DD-5675-4973-8439-DAF8800D3FBC}" dt="2026-04-17T14:58:06.125" v="44"/>
          <ac:picMkLst>
            <pc:docMk/>
            <pc:sldMk cId="2143094340" sldId="301"/>
            <ac:picMk id="2" creationId="{ED876479-20FB-F078-D102-E780F5C54A2C}"/>
          </ac:picMkLst>
        </pc:picChg>
      </pc:sldChg>
      <pc:sldMasterChg chg="modSp mod">
        <pc:chgData name="Tom Coleman-Haynes" userId="feac02dd-ca1d-495d-907d-e6674be69fc7" providerId="ADAL" clId="{8E7A85DD-5675-4973-8439-DAF8800D3FBC}" dt="2026-04-17T14:53:21.214" v="1" actId="113"/>
        <pc:sldMasterMkLst>
          <pc:docMk/>
          <pc:sldMasterMk cId="0" sldId="2147483661"/>
        </pc:sldMasterMkLst>
        <pc:spChg chg="mod">
          <ac:chgData name="Tom Coleman-Haynes" userId="feac02dd-ca1d-495d-907d-e6674be69fc7" providerId="ADAL" clId="{8E7A85DD-5675-4973-8439-DAF8800D3FBC}" dt="2026-04-17T14:53:21.214" v="1" actId="113"/>
          <ac:spMkLst>
            <pc:docMk/>
            <pc:sldMasterMk cId="0" sldId="2147483661"/>
            <ac:spMk id="47" creationId="{00000000-0000-0000-0000-000000000000}"/>
          </ac:spMkLst>
        </pc:spChg>
      </pc:sldMasterChg>
      <pc:sldMasterChg chg="modSp">
        <pc:chgData name="Tom Coleman-Haynes" userId="feac02dd-ca1d-495d-907d-e6674be69fc7" providerId="ADAL" clId="{8E7A85DD-5675-4973-8439-DAF8800D3FBC}" dt="2026-04-17T14:53:26.217" v="2"/>
        <pc:sldMasterMkLst>
          <pc:docMk/>
          <pc:sldMasterMk cId="0" sldId="2147483687"/>
        </pc:sldMasterMkLst>
        <pc:spChg chg="mod">
          <ac:chgData name="Tom Coleman-Haynes" userId="feac02dd-ca1d-495d-907d-e6674be69fc7" providerId="ADAL" clId="{8E7A85DD-5675-4973-8439-DAF8800D3FBC}" dt="2026-04-17T14:53:26.217" v="2"/>
          <ac:spMkLst>
            <pc:docMk/>
            <pc:sldMasterMk cId="0" sldId="2147483687"/>
            <ac:spMk id="127" creationId="{00000000-0000-0000-0000-000000000000}"/>
          </ac:spMkLst>
        </pc:spChg>
      </pc:sldMasterChg>
      <pc:sldMasterChg chg="modSp">
        <pc:chgData name="Tom Coleman-Haynes" userId="feac02dd-ca1d-495d-907d-e6674be69fc7" providerId="ADAL" clId="{8E7A85DD-5675-4973-8439-DAF8800D3FBC}" dt="2026-04-17T14:53:29.001" v="3"/>
        <pc:sldMasterMkLst>
          <pc:docMk/>
          <pc:sldMasterMk cId="0" sldId="2147483700"/>
        </pc:sldMasterMkLst>
        <pc:spChg chg="mod">
          <ac:chgData name="Tom Coleman-Haynes" userId="feac02dd-ca1d-495d-907d-e6674be69fc7" providerId="ADAL" clId="{8E7A85DD-5675-4973-8439-DAF8800D3FBC}" dt="2026-04-17T14:53:29.001" v="3"/>
          <ac:spMkLst>
            <pc:docMk/>
            <pc:sldMasterMk cId="0" sldId="2147483700"/>
            <ac:spMk id="166" creationId="{00000000-0000-0000-0000-000000000000}"/>
          </ac:spMkLst>
        </pc:spChg>
      </pc:sldMasterChg>
      <pc:sldMasterChg chg="modSp">
        <pc:chgData name="Tom Coleman-Haynes" userId="feac02dd-ca1d-495d-907d-e6674be69fc7" providerId="ADAL" clId="{8E7A85DD-5675-4973-8439-DAF8800D3FBC}" dt="2026-04-17T14:53:32.580" v="4"/>
        <pc:sldMasterMkLst>
          <pc:docMk/>
          <pc:sldMasterMk cId="0" sldId="2147483726"/>
        </pc:sldMasterMkLst>
        <pc:spChg chg="mod">
          <ac:chgData name="Tom Coleman-Haynes" userId="feac02dd-ca1d-495d-907d-e6674be69fc7" providerId="ADAL" clId="{8E7A85DD-5675-4973-8439-DAF8800D3FBC}" dt="2026-04-17T14:53:32.580" v="4"/>
          <ac:spMkLst>
            <pc:docMk/>
            <pc:sldMasterMk cId="0" sldId="2147483726"/>
            <ac:spMk id="252" creationId="{00000000-0000-0000-0000-000000000000}"/>
          </ac:spMkLst>
        </pc:spChg>
      </pc:sldMasterChg>
      <pc:sldMasterChg chg="modSp">
        <pc:chgData name="Tom Coleman-Haynes" userId="feac02dd-ca1d-495d-907d-e6674be69fc7" providerId="ADAL" clId="{8E7A85DD-5675-4973-8439-DAF8800D3FBC}" dt="2026-04-17T14:53:34.826" v="5"/>
        <pc:sldMasterMkLst>
          <pc:docMk/>
          <pc:sldMasterMk cId="0" sldId="2147483739"/>
        </pc:sldMasterMkLst>
        <pc:spChg chg="mod">
          <ac:chgData name="Tom Coleman-Haynes" userId="feac02dd-ca1d-495d-907d-e6674be69fc7" providerId="ADAL" clId="{8E7A85DD-5675-4973-8439-DAF8800D3FBC}" dt="2026-04-17T14:53:34.826" v="5"/>
          <ac:spMkLst>
            <pc:docMk/>
            <pc:sldMasterMk cId="0" sldId="2147483739"/>
            <ac:spMk id="291" creationId="{00000000-0000-0000-0000-000000000000}"/>
          </ac:spMkLst>
        </pc:spChg>
      </pc:sldMasterChg>
    </pc:docChg>
  </pc:docChgLst>
  <pc:docChgLst>
    <pc:chgData name="Andy McEwen" userId="d6e1f016-a0a5-433c-843e-8cfc0cd90ca8" providerId="ADAL" clId="{7626BBB1-CF81-5EAA-9B42-DBBF411041AA}"/>
    <pc:docChg chg="undo custSel modSld">
      <pc:chgData name="Andy McEwen" userId="d6e1f016-a0a5-433c-843e-8cfc0cd90ca8" providerId="ADAL" clId="{7626BBB1-CF81-5EAA-9B42-DBBF411041AA}" dt="2026-04-07T09:18:30.896" v="203" actId="207"/>
      <pc:docMkLst>
        <pc:docMk/>
      </pc:docMkLst>
      <pc:sldChg chg="modNotes">
        <pc:chgData name="Andy McEwen" userId="d6e1f016-a0a5-433c-843e-8cfc0cd90ca8" providerId="ADAL" clId="{7626BBB1-CF81-5EAA-9B42-DBBF411041AA}" dt="2026-04-07T08:58:15.563" v="138"/>
        <pc:sldMkLst>
          <pc:docMk/>
          <pc:sldMk cId="0" sldId="257"/>
        </pc:sldMkLst>
      </pc:sldChg>
      <pc:sldChg chg="modSp mod">
        <pc:chgData name="Andy McEwen" userId="d6e1f016-a0a5-433c-843e-8cfc0cd90ca8" providerId="ADAL" clId="{7626BBB1-CF81-5EAA-9B42-DBBF411041AA}" dt="2026-04-07T08:57:20.396" v="137" actId="1076"/>
        <pc:sldMkLst>
          <pc:docMk/>
          <pc:sldMk cId="0" sldId="258"/>
        </pc:sldMkLst>
        <pc:spChg chg="mod">
          <ac:chgData name="Andy McEwen" userId="d6e1f016-a0a5-433c-843e-8cfc0cd90ca8" providerId="ADAL" clId="{7626BBB1-CF81-5EAA-9B42-DBBF411041AA}" dt="2026-04-07T08:57:20.396" v="137" actId="1076"/>
          <ac:spMkLst>
            <pc:docMk/>
            <pc:sldMk cId="0" sldId="258"/>
            <ac:spMk id="341" creationId="{00000000-0000-0000-0000-000000000000}"/>
          </ac:spMkLst>
        </pc:spChg>
      </pc:sldChg>
      <pc:sldChg chg="modSp mod">
        <pc:chgData name="Andy McEwen" userId="d6e1f016-a0a5-433c-843e-8cfc0cd90ca8" providerId="ADAL" clId="{7626BBB1-CF81-5EAA-9B42-DBBF411041AA}" dt="2026-04-07T08:56:17.286" v="103" actId="20577"/>
        <pc:sldMkLst>
          <pc:docMk/>
          <pc:sldMk cId="0" sldId="260"/>
        </pc:sldMkLst>
        <pc:spChg chg="mod">
          <ac:chgData name="Andy McEwen" userId="d6e1f016-a0a5-433c-843e-8cfc0cd90ca8" providerId="ADAL" clId="{7626BBB1-CF81-5EAA-9B42-DBBF411041AA}" dt="2026-04-07T08:56:17.286" v="103" actId="20577"/>
          <ac:spMkLst>
            <pc:docMk/>
            <pc:sldMk cId="0" sldId="260"/>
            <ac:spMk id="347" creationId="{00000000-0000-0000-0000-000000000000}"/>
          </ac:spMkLst>
        </pc:spChg>
      </pc:sldChg>
      <pc:sldChg chg="modSp mod">
        <pc:chgData name="Andy McEwen" userId="d6e1f016-a0a5-433c-843e-8cfc0cd90ca8" providerId="ADAL" clId="{7626BBB1-CF81-5EAA-9B42-DBBF411041AA}" dt="2026-04-07T08:52:20.989" v="0" actId="1076"/>
        <pc:sldMkLst>
          <pc:docMk/>
          <pc:sldMk cId="0" sldId="261"/>
        </pc:sldMkLst>
        <pc:spChg chg="mod">
          <ac:chgData name="Andy McEwen" userId="d6e1f016-a0a5-433c-843e-8cfc0cd90ca8" providerId="ADAL" clId="{7626BBB1-CF81-5EAA-9B42-DBBF411041AA}" dt="2026-04-07T08:52:20.989" v="0" actId="1076"/>
          <ac:spMkLst>
            <pc:docMk/>
            <pc:sldMk cId="0" sldId="261"/>
            <ac:spMk id="353" creationId="{00000000-0000-0000-0000-000000000000}"/>
          </ac:spMkLst>
        </pc:spChg>
      </pc:sldChg>
      <pc:sldChg chg="modSp mod modNotes">
        <pc:chgData name="Andy McEwen" userId="d6e1f016-a0a5-433c-843e-8cfc0cd90ca8" providerId="ADAL" clId="{7626BBB1-CF81-5EAA-9B42-DBBF411041AA}" dt="2026-04-07T08:52:58.613" v="7" actId="27636"/>
        <pc:sldMkLst>
          <pc:docMk/>
          <pc:sldMk cId="0" sldId="264"/>
        </pc:sldMkLst>
        <pc:spChg chg="mod">
          <ac:chgData name="Andy McEwen" userId="d6e1f016-a0a5-433c-843e-8cfc0cd90ca8" providerId="ADAL" clId="{7626BBB1-CF81-5EAA-9B42-DBBF411041AA}" dt="2026-04-07T08:52:58.613" v="7" actId="27636"/>
          <ac:spMkLst>
            <pc:docMk/>
            <pc:sldMk cId="0" sldId="264"/>
            <ac:spMk id="365" creationId="{00000000-0000-0000-0000-000000000000}"/>
          </ac:spMkLst>
        </pc:spChg>
      </pc:sldChg>
      <pc:sldChg chg="modNotes">
        <pc:chgData name="Andy McEwen" userId="d6e1f016-a0a5-433c-843e-8cfc0cd90ca8" providerId="ADAL" clId="{7626BBB1-CF81-5EAA-9B42-DBBF411041AA}" dt="2026-04-07T09:15:40.405" v="173" actId="27636"/>
        <pc:sldMkLst>
          <pc:docMk/>
          <pc:sldMk cId="0" sldId="265"/>
        </pc:sldMkLst>
      </pc:sldChg>
      <pc:sldChg chg="modSp mod modAnim modNotes">
        <pc:chgData name="Andy McEwen" userId="d6e1f016-a0a5-433c-843e-8cfc0cd90ca8" providerId="ADAL" clId="{7626BBB1-CF81-5EAA-9B42-DBBF411041AA}" dt="2026-04-07T09:15:40.410" v="174" actId="27636"/>
        <pc:sldMkLst>
          <pc:docMk/>
          <pc:sldMk cId="0" sldId="266"/>
        </pc:sldMkLst>
        <pc:spChg chg="mod">
          <ac:chgData name="Andy McEwen" userId="d6e1f016-a0a5-433c-843e-8cfc0cd90ca8" providerId="ADAL" clId="{7626BBB1-CF81-5EAA-9B42-DBBF411041AA}" dt="2026-04-07T08:53:01.638" v="9" actId="122"/>
          <ac:spMkLst>
            <pc:docMk/>
            <pc:sldMk cId="0" sldId="266"/>
            <ac:spMk id="386" creationId="{00000000-0000-0000-0000-000000000000}"/>
          </ac:spMkLst>
        </pc:spChg>
      </pc:sldChg>
      <pc:sldChg chg="modSp mod">
        <pc:chgData name="Andy McEwen" userId="d6e1f016-a0a5-433c-843e-8cfc0cd90ca8" providerId="ADAL" clId="{7626BBB1-CF81-5EAA-9B42-DBBF411041AA}" dt="2026-04-07T08:55:33.091" v="102" actId="20577"/>
        <pc:sldMkLst>
          <pc:docMk/>
          <pc:sldMk cId="0" sldId="267"/>
        </pc:sldMkLst>
        <pc:graphicFrameChg chg="mod modGraphic">
          <ac:chgData name="Andy McEwen" userId="d6e1f016-a0a5-433c-843e-8cfc0cd90ca8" providerId="ADAL" clId="{7626BBB1-CF81-5EAA-9B42-DBBF411041AA}" dt="2026-04-07T08:55:33.091" v="102" actId="20577"/>
          <ac:graphicFrameMkLst>
            <pc:docMk/>
            <pc:sldMk cId="0" sldId="267"/>
            <ac:graphicFrameMk id="389" creationId="{00000000-0000-0000-0000-000000000000}"/>
          </ac:graphicFrameMkLst>
        </pc:graphicFrameChg>
      </pc:sldChg>
      <pc:sldChg chg="addSp delSp modSp mod modNotes modNotesTx">
        <pc:chgData name="Andy McEwen" userId="d6e1f016-a0a5-433c-843e-8cfc0cd90ca8" providerId="ADAL" clId="{7626BBB1-CF81-5EAA-9B42-DBBF411041AA}" dt="2026-04-07T09:01:06.425" v="166" actId="1076"/>
        <pc:sldMkLst>
          <pc:docMk/>
          <pc:sldMk cId="0" sldId="277"/>
        </pc:sldMkLst>
        <pc:picChg chg="add mod">
          <ac:chgData name="Andy McEwen" userId="d6e1f016-a0a5-433c-843e-8cfc0cd90ca8" providerId="ADAL" clId="{7626BBB1-CF81-5EAA-9B42-DBBF411041AA}" dt="2026-04-07T09:01:06.425" v="166" actId="1076"/>
          <ac:picMkLst>
            <pc:docMk/>
            <pc:sldMk cId="0" sldId="277"/>
            <ac:picMk id="3" creationId="{95B9D0F9-19F2-F9F5-4807-0DA446058411}"/>
          </ac:picMkLst>
        </pc:picChg>
      </pc:sldChg>
      <pc:sldChg chg="modSp mod modNotes">
        <pc:chgData name="Andy McEwen" userId="d6e1f016-a0a5-433c-843e-8cfc0cd90ca8" providerId="ADAL" clId="{7626BBB1-CF81-5EAA-9B42-DBBF411041AA}" dt="2026-04-07T09:18:30.896" v="203" actId="207"/>
        <pc:sldMkLst>
          <pc:docMk/>
          <pc:sldMk cId="0" sldId="286"/>
        </pc:sldMkLst>
        <pc:spChg chg="mod">
          <ac:chgData name="Andy McEwen" userId="d6e1f016-a0a5-433c-843e-8cfc0cd90ca8" providerId="ADAL" clId="{7626BBB1-CF81-5EAA-9B42-DBBF411041AA}" dt="2026-04-07T09:18:30.896" v="203" actId="207"/>
          <ac:spMkLst>
            <pc:docMk/>
            <pc:sldMk cId="0" sldId="286"/>
            <ac:spMk id="492" creationId="{00000000-0000-0000-0000-000000000000}"/>
          </ac:spMkLst>
        </pc:spChg>
      </pc:sldChg>
      <pc:sldChg chg="modNotes">
        <pc:chgData name="Andy McEwen" userId="d6e1f016-a0a5-433c-843e-8cfc0cd90ca8" providerId="ADAL" clId="{7626BBB1-CF81-5EAA-9B42-DBBF411041AA}" dt="2026-04-07T09:15:40.417" v="175" actId="27636"/>
        <pc:sldMkLst>
          <pc:docMk/>
          <pc:sldMk cId="0" sldId="288"/>
        </pc:sldMkLst>
      </pc:sldChg>
      <pc:sldChg chg="modSp mod">
        <pc:chgData name="Andy McEwen" userId="d6e1f016-a0a5-433c-843e-8cfc0cd90ca8" providerId="ADAL" clId="{7626BBB1-CF81-5EAA-9B42-DBBF411041AA}" dt="2026-04-07T08:59:13.738" v="153" actId="20577"/>
        <pc:sldMkLst>
          <pc:docMk/>
          <pc:sldMk cId="0" sldId="296"/>
        </pc:sldMkLst>
        <pc:spChg chg="mod">
          <ac:chgData name="Andy McEwen" userId="d6e1f016-a0a5-433c-843e-8cfc0cd90ca8" providerId="ADAL" clId="{7626BBB1-CF81-5EAA-9B42-DBBF411041AA}" dt="2026-04-07T08:59:13.738" v="153" actId="20577"/>
          <ac:spMkLst>
            <pc:docMk/>
            <pc:sldMk cId="0" sldId="296"/>
            <ac:spMk id="580"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E10961-B1EE-FBC6-0110-93ACB37B9AD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60CE662C-F0E9-F779-71BB-CEBBA9A60E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7F800A-F0FC-4B2F-A9AD-4D5BFFC67869}" type="datetimeFigureOut">
              <a:rPr lang="en-GB" smtClean="0"/>
              <a:t>17/04/2026</a:t>
            </a:fld>
            <a:endParaRPr lang="en-GB"/>
          </a:p>
        </p:txBody>
      </p:sp>
      <p:sp>
        <p:nvSpPr>
          <p:cNvPr id="4" name="Footer Placeholder 3">
            <a:extLst>
              <a:ext uri="{FF2B5EF4-FFF2-40B4-BE49-F238E27FC236}">
                <a16:creationId xmlns:a16="http://schemas.microsoft.com/office/drawing/2014/main" id="{DD7127DB-8911-9C4B-EDE4-321160F3044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AF084829-A431-3DBA-46AD-FECA69AD16C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9C9D56-31EC-40FC-B243-FDA036242B95}" type="slidenum">
              <a:rPr lang="en-GB" smtClean="0"/>
              <a:t>‹#›</a:t>
            </a:fld>
            <a:endParaRPr lang="en-GB"/>
          </a:p>
        </p:txBody>
      </p:sp>
    </p:spTree>
    <p:extLst>
      <p:ext uri="{BB962C8B-B14F-4D97-AF65-F5344CB8AC3E}">
        <p14:creationId xmlns:p14="http://schemas.microsoft.com/office/powerpoint/2010/main" val="8487201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3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33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GB" sz="2000" b="0" strike="noStrike" spc="-1">
                <a:solidFill>
                  <a:srgbClr val="000000"/>
                </a:solidFill>
                <a:latin typeface="Arial"/>
              </a:rPr>
              <a:t>Click to edit the notes format</a:t>
            </a:r>
          </a:p>
        </p:txBody>
      </p:sp>
      <p:sp>
        <p:nvSpPr>
          <p:cNvPr id="333"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en-GB" sz="1400" b="0" strike="noStrike" spc="-1">
                <a:solidFill>
                  <a:srgbClr val="000000"/>
                </a:solidFill>
                <a:latin typeface="Times New Roman"/>
              </a:rPr>
              <a:t>&lt;header&gt;</a:t>
            </a:r>
          </a:p>
        </p:txBody>
      </p:sp>
      <p:sp>
        <p:nvSpPr>
          <p:cNvPr id="334" name="PlaceHolder 4"/>
          <p:cNvSpPr>
            <a:spLocks noGrp="1"/>
          </p:cNvSpPr>
          <p:nvPr>
            <p:ph type="dt" idx="2"/>
          </p:nvPr>
        </p:nvSpPr>
        <p:spPr>
          <a:xfrm>
            <a:off x="4278960" y="0"/>
            <a:ext cx="3280680" cy="534240"/>
          </a:xfrm>
          <a:prstGeom prst="rect">
            <a:avLst/>
          </a:prstGeom>
          <a:noFill/>
          <a:ln w="0">
            <a:noFill/>
          </a:ln>
        </p:spPr>
        <p:txBody>
          <a:bodyPr lIns="0" tIns="0" rIns="0" bIns="0" anchor="t">
            <a:noAutofit/>
          </a:bodyPr>
          <a:lstStyle>
            <a:lvl1pPr indent="0" algn="r">
              <a:buNone/>
              <a:defRPr lang="en-GB" sz="1400" b="0" strike="noStrike" spc="-1">
                <a:solidFill>
                  <a:srgbClr val="000000"/>
                </a:solidFill>
                <a:latin typeface="Times New Roman"/>
              </a:defRPr>
            </a:lvl1pPr>
          </a:lstStyle>
          <a:p>
            <a:pPr indent="0" algn="r">
              <a:buNone/>
            </a:pPr>
            <a:r>
              <a:rPr lang="en-GB" sz="1400" b="0" strike="noStrike" spc="-1">
                <a:solidFill>
                  <a:srgbClr val="000000"/>
                </a:solidFill>
                <a:latin typeface="Times New Roman"/>
              </a:rPr>
              <a:t>&lt;date/time&gt;</a:t>
            </a:r>
          </a:p>
        </p:txBody>
      </p:sp>
      <p:sp>
        <p:nvSpPr>
          <p:cNvPr id="335" name="PlaceHolder 5"/>
          <p:cNvSpPr>
            <a:spLocks noGrp="1"/>
          </p:cNvSpPr>
          <p:nvPr>
            <p:ph type="ftr" idx="3"/>
          </p:nvPr>
        </p:nvSpPr>
        <p:spPr>
          <a:xfrm>
            <a:off x="0" y="10157400"/>
            <a:ext cx="3280680" cy="534240"/>
          </a:xfrm>
          <a:prstGeom prst="rect">
            <a:avLst/>
          </a:prstGeom>
          <a:noFill/>
          <a:ln w="0">
            <a:noFill/>
          </a:ln>
        </p:spPr>
        <p:txBody>
          <a:bodyPr lIns="0" tIns="0" rIns="0" bIns="0" anchor="b">
            <a:noAutofit/>
          </a:bodyPr>
          <a:lstStyle>
            <a:lvl1pPr indent="0">
              <a:buNone/>
              <a:defRPr lang="en-GB" sz="1400" b="0" strike="noStrike" spc="-1">
                <a:solidFill>
                  <a:srgbClr val="000000"/>
                </a:solidFill>
                <a:latin typeface="Times New Roman"/>
              </a:defRPr>
            </a:lvl1pPr>
          </a:lstStyle>
          <a:p>
            <a:pPr indent="0">
              <a:buNone/>
            </a:pPr>
            <a:r>
              <a:rPr lang="en-GB" sz="1400" b="0" strike="noStrike" spc="-1">
                <a:solidFill>
                  <a:srgbClr val="000000"/>
                </a:solidFill>
                <a:latin typeface="Times New Roman"/>
              </a:rPr>
              <a:t>&lt;footer&gt;</a:t>
            </a:r>
          </a:p>
        </p:txBody>
      </p:sp>
      <p:sp>
        <p:nvSpPr>
          <p:cNvPr id="336" name="PlaceHolder 6"/>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4DD12591-56A5-451D-B84B-8C52B7E78830}" type="slidenum">
              <a:rPr lang="en-GB" sz="1400" b="0" strike="noStrike" spc="-1">
                <a:solidFill>
                  <a:srgbClr val="000000"/>
                </a:solidFill>
                <a:latin typeface="Times New Roman"/>
              </a:rPr>
              <a:t>‹#›</a:t>
            </a:fld>
            <a:endParaRPr lang="en-GB"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PlaceHolder 1"/>
          <p:cNvSpPr>
            <a:spLocks noGrp="1" noRot="1" noChangeAspect="1"/>
          </p:cNvSpPr>
          <p:nvPr>
            <p:ph type="sldImg"/>
          </p:nvPr>
        </p:nvSpPr>
        <p:spPr>
          <a:xfrm>
            <a:off x="685800" y="1143000"/>
            <a:ext cx="5486400" cy="3086100"/>
          </a:xfrm>
          <a:prstGeom prst="rect">
            <a:avLst/>
          </a:prstGeom>
          <a:ln w="0">
            <a:noFill/>
          </a:ln>
        </p:spPr>
      </p:sp>
      <p:sp>
        <p:nvSpPr>
          <p:cNvPr id="583"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Century Gothic"/>
                <a:ea typeface="Geneva"/>
              </a:rPr>
              <a:t>This course is designed to put the knowledge you have gained from the Young people and stopping smoking briefing into practice.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584" name="PlaceHolder 3"/>
          <p:cNvSpPr>
            <a:spLocks noGrp="1"/>
          </p:cNvSpPr>
          <p:nvPr>
            <p:ph type="sldNum" idx="5"/>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DA1DC1C1-EA9E-49AC-93C0-CF89E8A561E2}" type="slidenum">
              <a:rPr lang="en-GB" sz="1200" b="0" strike="noStrike" spc="-1">
                <a:solidFill>
                  <a:srgbClr val="000000"/>
                </a:solidFill>
                <a:latin typeface="Times New Roman"/>
              </a:rPr>
              <a:t>2</a:t>
            </a:fld>
            <a:endParaRPr lang="en-GB" sz="1200" b="0" strike="noStrike" spc="-1">
              <a:solidFill>
                <a:srgbClr val="000000"/>
              </a:solidFill>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 name="PlaceHolder 1"/>
          <p:cNvSpPr>
            <a:spLocks noGrp="1" noRot="1" noChangeAspect="1"/>
          </p:cNvSpPr>
          <p:nvPr>
            <p:ph type="sldImg"/>
          </p:nvPr>
        </p:nvSpPr>
        <p:spPr>
          <a:xfrm>
            <a:off x="685800" y="1143000"/>
            <a:ext cx="5486400" cy="3086100"/>
          </a:xfrm>
          <a:prstGeom prst="rect">
            <a:avLst/>
          </a:prstGeom>
          <a:ln w="0">
            <a:noFill/>
          </a:ln>
        </p:spPr>
      </p:sp>
      <p:sp>
        <p:nvSpPr>
          <p:cNvPr id="609"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Read from slide – the benefits of stopping smoking from a young person’s perspective differs from those of an adult in terms of priorities.</a:t>
            </a:r>
          </a:p>
        </p:txBody>
      </p:sp>
      <p:sp>
        <p:nvSpPr>
          <p:cNvPr id="610" name="PlaceHolder 3"/>
          <p:cNvSpPr>
            <a:spLocks noGrp="1"/>
          </p:cNvSpPr>
          <p:nvPr>
            <p:ph type="sldNum" idx="13"/>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72CDE91A-B20F-4F8E-AB2C-95A3A585F3F8}" type="slidenum">
              <a:rPr lang="en-GB" sz="1200" b="0" strike="noStrike" spc="-1">
                <a:solidFill>
                  <a:srgbClr val="000000"/>
                </a:solidFill>
                <a:latin typeface="Times New Roman"/>
              </a:rPr>
              <a:t>12</a:t>
            </a:fld>
            <a:endParaRPr lang="en-GB" sz="12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PlaceHolder 1"/>
          <p:cNvSpPr>
            <a:spLocks noGrp="1" noRot="1" noChangeAspect="1"/>
          </p:cNvSpPr>
          <p:nvPr>
            <p:ph type="sldImg"/>
          </p:nvPr>
        </p:nvSpPr>
        <p:spPr>
          <a:xfrm>
            <a:off x="685800" y="1143000"/>
            <a:ext cx="5485680" cy="3085560"/>
          </a:xfrm>
          <a:prstGeom prst="rect">
            <a:avLst/>
          </a:prstGeom>
          <a:ln w="0">
            <a:noFill/>
          </a:ln>
        </p:spPr>
      </p:sp>
      <p:sp>
        <p:nvSpPr>
          <p:cNvPr id="612"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US" sz="1200" b="1" strike="noStrike" spc="-1">
                <a:solidFill>
                  <a:srgbClr val="000000"/>
                </a:solidFill>
                <a:latin typeface="Century Gothic"/>
              </a:rPr>
              <a:t>It is never too soon to stop smoking.</a:t>
            </a:r>
            <a:endParaRPr lang="en-GB" sz="1200" b="0" strike="noStrike" spc="-1">
              <a:solidFill>
                <a:srgbClr val="000000"/>
              </a:solidFill>
              <a:latin typeface="Arial"/>
            </a:endParaRPr>
          </a:p>
          <a:p>
            <a:pPr marL="216000" indent="0">
              <a:lnSpc>
                <a:spcPct val="100000"/>
              </a:lnSpc>
              <a:buNone/>
              <a:tabLst>
                <a:tab pos="0" algn="l"/>
              </a:tabLst>
            </a:pPr>
            <a:r>
              <a:rPr lang="en-GB" sz="2000" b="1" strike="noStrike" spc="-1">
                <a:solidFill>
                  <a:srgbClr val="000000"/>
                </a:solidFill>
                <a:latin typeface="Century Gothic"/>
              </a:rPr>
              <a:t>The benefits of stopping smoking are immediate. </a:t>
            </a:r>
            <a:r>
              <a:rPr lang="en-US" sz="2000" b="1" strike="noStrike" spc="-1">
                <a:solidFill>
                  <a:srgbClr val="10253F"/>
                </a:solidFill>
                <a:latin typeface="Century Gothic"/>
              </a:rPr>
              <a:t>The greatest benefits for those who quit when they are young. </a:t>
            </a:r>
            <a:endParaRPr lang="en-GB" sz="2000" b="0" strike="noStrike" spc="-1">
              <a:solidFill>
                <a:srgbClr val="000000"/>
              </a:solidFill>
              <a:latin typeface="Arial"/>
            </a:endParaRPr>
          </a:p>
          <a:p>
            <a:pPr marL="216000" indent="0">
              <a:lnSpc>
                <a:spcPct val="100000"/>
              </a:lnSpc>
              <a:buNone/>
              <a:tabLst>
                <a:tab pos="0" algn="l"/>
              </a:tabLst>
            </a:pPr>
            <a:r>
              <a:rPr lang="en-GB" sz="2000" b="1" strike="noStrike" spc="-1">
                <a:solidFill>
                  <a:srgbClr val="10253F"/>
                </a:solidFill>
                <a:latin typeface="Century Gothic"/>
              </a:rPr>
              <a:t>This slides shows the improvements in health over time</a:t>
            </a:r>
            <a:endParaRPr lang="en-GB" sz="2000" b="0" strike="noStrike" spc="-1">
              <a:solidFill>
                <a:srgbClr val="000000"/>
              </a:solidFill>
              <a:latin typeface="Arial"/>
            </a:endParaRP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10253F"/>
                </a:solidFill>
                <a:latin typeface="Century Gothic"/>
              </a:rPr>
              <a:t>Carbon monoxide levels reduce almost immediately. </a:t>
            </a: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10253F"/>
                </a:solidFill>
                <a:latin typeface="Century Gothic"/>
              </a:rPr>
              <a:t>Breathing and lung function improves within a few days. </a:t>
            </a: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10253F"/>
                </a:solidFill>
                <a:latin typeface="Century Gothic"/>
              </a:rPr>
              <a:t>Circulation improves</a:t>
            </a: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10253F"/>
                </a:solidFill>
                <a:latin typeface="Century Gothic"/>
              </a:rPr>
              <a:t>Coughing and wheezing is reduced between 2-9 months</a:t>
            </a: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10253F"/>
                </a:solidFill>
                <a:latin typeface="Century Gothic"/>
              </a:rPr>
              <a:t>Risk of heart attack reduces by half by the end of the first year</a:t>
            </a: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10253F"/>
                </a:solidFill>
                <a:latin typeface="Century Gothic"/>
              </a:rPr>
              <a:t>Risk of lung cancer reduce to half that of a non-smoking person 10 years</a:t>
            </a: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10253F"/>
                </a:solidFill>
                <a:latin typeface="Century Gothic"/>
              </a:rPr>
              <a:t>Risk of heart disease is that of a non-smoking15 years after stopping</a:t>
            </a:r>
            <a:endParaRPr lang="en-GB" sz="2000" b="0" strike="noStrike" spc="-1">
              <a:solidFill>
                <a:srgbClr val="000000"/>
              </a:solidFill>
              <a:latin typeface="Arial"/>
            </a:endParaRP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spcBef>
                <a:spcPts val="1001"/>
              </a:spcBef>
              <a:buNone/>
              <a:tabLst>
                <a:tab pos="0" algn="l"/>
              </a:tabLst>
            </a:pPr>
            <a:endParaRPr lang="en-GB" sz="2000" b="0" strike="noStrike" spc="-1">
              <a:solidFill>
                <a:srgbClr val="000000"/>
              </a:solidFill>
              <a:latin typeface="Arial"/>
            </a:endParaRPr>
          </a:p>
          <a:p>
            <a:pPr marL="216000" indent="0">
              <a:lnSpc>
                <a:spcPct val="100000"/>
              </a:lnSpc>
              <a:spcBef>
                <a:spcPts val="1001"/>
              </a:spcBef>
              <a:buNone/>
              <a:tabLst>
                <a:tab pos="0" algn="l"/>
              </a:tabLst>
            </a:pPr>
            <a:r>
              <a:rPr lang="en-GB" sz="2000" b="1" strike="noStrike" spc="-1">
                <a:solidFill>
                  <a:srgbClr val="000000"/>
                </a:solidFill>
                <a:latin typeface="Century Gothic"/>
              </a:rPr>
              <a:t>Source: PHE Health matters: tobacco standard packs   </a:t>
            </a:r>
            <a:r>
              <a:rPr lang="en-GB" sz="2000" b="0" strike="noStrike" spc="-1">
                <a:solidFill>
                  <a:srgbClr val="000000"/>
                </a:solidFill>
                <a:latin typeface="Century Gothic"/>
              </a:rPr>
              <a:t>Published 15 September 2016</a:t>
            </a:r>
            <a:endParaRPr lang="en-GB" sz="2000" b="0" strike="noStrike" spc="-1">
              <a:solidFill>
                <a:srgbClr val="000000"/>
              </a:solidFill>
              <a:latin typeface="Arial"/>
            </a:endParaRPr>
          </a:p>
          <a:p>
            <a:pPr marL="216000" indent="0">
              <a:lnSpc>
                <a:spcPct val="100000"/>
              </a:lnSpc>
              <a:buNone/>
              <a:tabLst>
                <a:tab pos="0" algn="l"/>
              </a:tabLst>
            </a:pPr>
            <a:endParaRPr lang="en-GB" sz="2000" b="0" strike="noStrike" spc="-1">
              <a:solidFill>
                <a:srgbClr val="000000"/>
              </a:solidFill>
              <a:latin typeface="Arial"/>
            </a:endParaRPr>
          </a:p>
        </p:txBody>
      </p:sp>
      <p:sp>
        <p:nvSpPr>
          <p:cNvPr id="613" name="PlaceHolder 3"/>
          <p:cNvSpPr>
            <a:spLocks noGrp="1"/>
          </p:cNvSpPr>
          <p:nvPr>
            <p:ph type="sldNum" idx="14"/>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6BB83D44-2EE9-44A5-9373-A63C57890619}" type="slidenum">
              <a:rPr lang="en-GB" sz="1200" b="0" strike="noStrike" spc="-1">
                <a:solidFill>
                  <a:srgbClr val="000000"/>
                </a:solidFill>
                <a:latin typeface="Times New Roman"/>
              </a:rPr>
              <a:t>13</a:t>
            </a:fld>
            <a:endParaRPr lang="en-GB" sz="12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 name="PlaceHolder 1"/>
          <p:cNvSpPr>
            <a:spLocks noGrp="1" noRot="1" noChangeAspect="1"/>
          </p:cNvSpPr>
          <p:nvPr>
            <p:ph type="sldImg"/>
          </p:nvPr>
        </p:nvSpPr>
        <p:spPr>
          <a:xfrm>
            <a:off x="685800" y="1143000"/>
            <a:ext cx="5486400" cy="3086100"/>
          </a:xfrm>
          <a:prstGeom prst="rect">
            <a:avLst/>
          </a:prstGeom>
          <a:ln w="0">
            <a:noFill/>
          </a:ln>
        </p:spPr>
      </p:sp>
      <p:sp>
        <p:nvSpPr>
          <p:cNvPr id="615"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171360" indent="-171360">
              <a:lnSpc>
                <a:spcPct val="100000"/>
              </a:lnSpc>
              <a:buClr>
                <a:srgbClr val="000000"/>
              </a:buClr>
              <a:buFont typeface="Arial"/>
              <a:buChar char="•"/>
            </a:pPr>
            <a:r>
              <a:rPr lang="en-GB" sz="2000" b="0" strike="noStrike" spc="-1">
                <a:solidFill>
                  <a:srgbClr val="000000"/>
                </a:solidFill>
                <a:latin typeface="Arial"/>
              </a:rPr>
              <a:t>Everyone young person is unique - their reasons for smoking and stopping smoking will be personal to them</a:t>
            </a:r>
          </a:p>
          <a:p>
            <a:pPr marL="171360" indent="-171360">
              <a:lnSpc>
                <a:spcPct val="100000"/>
              </a:lnSpc>
              <a:buClr>
                <a:srgbClr val="000000"/>
              </a:buClr>
              <a:buFont typeface="Arial"/>
              <a:buChar char="•"/>
            </a:pPr>
            <a:r>
              <a:rPr lang="en-GB" sz="2000" b="0" strike="noStrike" spc="-1">
                <a:solidFill>
                  <a:srgbClr val="000000"/>
                </a:solidFill>
                <a:latin typeface="Arial"/>
              </a:rPr>
              <a:t>Each one should be treated with dignity, compassion and respect – it is their decision to smoke and their decision to stop smoking</a:t>
            </a:r>
          </a:p>
          <a:p>
            <a:pPr marL="171360" indent="-171360">
              <a:lnSpc>
                <a:spcPct val="100000"/>
              </a:lnSpc>
              <a:buClr>
                <a:srgbClr val="000000"/>
              </a:buClr>
              <a:buFont typeface="Arial"/>
              <a:buChar char="•"/>
            </a:pPr>
            <a:r>
              <a:rPr lang="en-GB" sz="2000" b="0" strike="noStrike" spc="-1">
                <a:solidFill>
                  <a:srgbClr val="000000"/>
                </a:solidFill>
                <a:latin typeface="Arial"/>
              </a:rPr>
              <a:t>Support should be enabling, co-ordinated and personalised – bringing support tother with the young person at the centre</a:t>
            </a:r>
          </a:p>
          <a:p>
            <a:pPr marL="171360" indent="-171360">
              <a:lnSpc>
                <a:spcPct val="100000"/>
              </a:lnSpc>
              <a:buClr>
                <a:srgbClr val="000000"/>
              </a:buClr>
              <a:buFont typeface="Arial"/>
              <a:buChar char="•"/>
            </a:pPr>
            <a:r>
              <a:rPr lang="en-GB" sz="2000" b="0" strike="noStrike" spc="-1">
                <a:solidFill>
                  <a:srgbClr val="000000"/>
                </a:solidFill>
                <a:latin typeface="Arial"/>
              </a:rPr>
              <a:t>Need to meet young people where they are – this is their journey and we need to begin from their start point</a:t>
            </a:r>
          </a:p>
          <a:p>
            <a:pPr marL="171360" indent="-171360">
              <a:lnSpc>
                <a:spcPct val="100000"/>
              </a:lnSpc>
              <a:buClr>
                <a:srgbClr val="000000"/>
              </a:buClr>
              <a:buFont typeface="Arial"/>
              <a:buChar char="•"/>
            </a:pPr>
            <a:r>
              <a:rPr lang="en-GB" sz="2000" b="0" strike="noStrike" spc="-1">
                <a:solidFill>
                  <a:srgbClr val="000000"/>
                </a:solidFill>
                <a:latin typeface="Arial"/>
              </a:rPr>
              <a:t>Change has to make sense – it has to be their reasons for change and not someone else's</a:t>
            </a:r>
          </a:p>
          <a:p>
            <a:pPr marL="171360" indent="-171360">
              <a:lnSpc>
                <a:spcPct val="100000"/>
              </a:lnSpc>
              <a:buClr>
                <a:srgbClr val="000000"/>
              </a:buClr>
              <a:buFont typeface="Arial"/>
              <a:buChar char="•"/>
            </a:pPr>
            <a:r>
              <a:rPr lang="en-GB" sz="2000" b="0" strike="noStrike" spc="-1">
                <a:solidFill>
                  <a:srgbClr val="000000"/>
                </a:solidFill>
                <a:latin typeface="Arial"/>
              </a:rPr>
              <a:t>Telling doesn’t work – they have to have the option to chose their way forward</a:t>
            </a:r>
          </a:p>
          <a:p>
            <a:pPr indent="0">
              <a:lnSpc>
                <a:spcPct val="100000"/>
              </a:lnSpc>
              <a:buNone/>
              <a:tabLst>
                <a:tab pos="0" algn="l"/>
              </a:tabLst>
            </a:pPr>
            <a:endParaRPr lang="en-GB" sz="2000" b="0" strike="noStrike" spc="-1">
              <a:solidFill>
                <a:srgbClr val="000000"/>
              </a:solidFill>
              <a:latin typeface="Arial"/>
            </a:endParaRPr>
          </a:p>
        </p:txBody>
      </p:sp>
      <p:sp>
        <p:nvSpPr>
          <p:cNvPr id="616" name="PlaceHolder 3"/>
          <p:cNvSpPr>
            <a:spLocks noGrp="1"/>
          </p:cNvSpPr>
          <p:nvPr>
            <p:ph type="sldNum" idx="15"/>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0207602A-9207-4DDE-B156-4C24D703CD64}" type="slidenum">
              <a:rPr lang="en-GB" sz="1200" b="0" strike="noStrike" spc="-1">
                <a:solidFill>
                  <a:srgbClr val="000000"/>
                </a:solidFill>
                <a:latin typeface="Times New Roman"/>
              </a:rPr>
              <a:t>15</a:t>
            </a:fld>
            <a:endParaRPr lang="en-GB" sz="12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PlaceHolder 1"/>
          <p:cNvSpPr>
            <a:spLocks noGrp="1" noRot="1" noChangeAspect="1"/>
          </p:cNvSpPr>
          <p:nvPr>
            <p:ph type="sldImg"/>
          </p:nvPr>
        </p:nvSpPr>
        <p:spPr>
          <a:xfrm>
            <a:off x="685800" y="1143000"/>
            <a:ext cx="5486400" cy="3086100"/>
          </a:xfrm>
          <a:prstGeom prst="rect">
            <a:avLst/>
          </a:prstGeom>
          <a:ln w="0">
            <a:noFill/>
          </a:ln>
        </p:spPr>
      </p:sp>
      <p:sp>
        <p:nvSpPr>
          <p:cNvPr id="618"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Using young person-centred language – using words and topics they relate to </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Collaborating on goal and target setting – working together to get a plan to achieve their aims</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Identifying and focussing on their strengths and attributes – what skills to they have that will help them to stop smoking</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Recognising, understanding and appreciating cultural / youth influences – what influences their decisions to change or stay smoking</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Investigating and prioritising relationships: who can be involved in support – friends, family, care teams, mentors, role models etc.</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Offering options and choices – give options and choices as a menu rather than dictating actions – leave the power of choice to them</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Adjusting and tailoring communication styles and methods to suit their needs and preferences – look at the methods that they will respond to</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p:txBody>
      </p:sp>
      <p:sp>
        <p:nvSpPr>
          <p:cNvPr id="619" name="PlaceHolder 3"/>
          <p:cNvSpPr>
            <a:spLocks noGrp="1"/>
          </p:cNvSpPr>
          <p:nvPr>
            <p:ph type="sldNum" idx="16"/>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US" sz="1200" b="0" strike="noStrike" spc="-1">
                <a:solidFill>
                  <a:srgbClr val="000000"/>
                </a:solidFill>
                <a:latin typeface="Times New Roman"/>
              </a:defRPr>
            </a:lvl1pPr>
          </a:lstStyle>
          <a:p>
            <a:pPr indent="0" algn="r">
              <a:lnSpc>
                <a:spcPct val="100000"/>
              </a:lnSpc>
              <a:buNone/>
              <a:tabLst>
                <a:tab pos="0" algn="l"/>
              </a:tabLst>
            </a:pPr>
            <a:fld id="{195A39CA-B33D-48E5-9CA9-705E52096711}" type="slidenum">
              <a:rPr lang="en-US" sz="1200" b="0" strike="noStrike" spc="-1">
                <a:solidFill>
                  <a:srgbClr val="000000"/>
                </a:solidFill>
                <a:latin typeface="Times New Roman"/>
              </a:rPr>
              <a:t>16</a:t>
            </a:fld>
            <a:endParaRPr lang="en-GB" sz="12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PlaceHolder 1"/>
          <p:cNvSpPr>
            <a:spLocks noGrp="1" noRot="1" noChangeAspect="1"/>
          </p:cNvSpPr>
          <p:nvPr>
            <p:ph type="sldImg"/>
          </p:nvPr>
        </p:nvSpPr>
        <p:spPr>
          <a:xfrm>
            <a:off x="685800" y="1143000"/>
            <a:ext cx="5486400" cy="3086100"/>
          </a:xfrm>
          <a:prstGeom prst="rect">
            <a:avLst/>
          </a:prstGeom>
          <a:ln w="0">
            <a:noFill/>
          </a:ln>
        </p:spPr>
      </p:sp>
      <p:sp>
        <p:nvSpPr>
          <p:cNvPr id="621"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US" sz="2000" b="0" strike="noStrike" spc="-1">
                <a:solidFill>
                  <a:srgbClr val="000000"/>
                </a:solidFill>
                <a:latin typeface="Calibri"/>
                <a:ea typeface="Calibri"/>
              </a:rPr>
              <a:t>Let's think back to what we said about providing a young person-centred approach.  What are the things we need to consider to deliver this to young people.</a:t>
            </a:r>
            <a:endParaRPr lang="en-GB" sz="2000" b="0" strike="noStrike" spc="-1">
              <a:solidFill>
                <a:srgbClr val="000000"/>
              </a:solidFill>
              <a:latin typeface="Arial"/>
            </a:endParaRPr>
          </a:p>
          <a:p>
            <a:pPr marL="216000" indent="0">
              <a:lnSpc>
                <a:spcPct val="100000"/>
              </a:lnSpc>
              <a:buNone/>
              <a:tabLst>
                <a:tab pos="0" algn="l"/>
              </a:tabLst>
            </a:pPr>
            <a:r>
              <a:rPr lang="en-US" sz="2000" b="1" strike="noStrike" spc="-1">
                <a:solidFill>
                  <a:srgbClr val="000000"/>
                </a:solidFill>
                <a:latin typeface="Calibri"/>
                <a:ea typeface="Calibri"/>
              </a:rPr>
              <a:t>And to apply these we need the following considerations in the stop smoking support we offer</a:t>
            </a:r>
            <a:endParaRPr lang="en-GB" sz="2000" b="0" strike="noStrike" spc="-1">
              <a:solidFill>
                <a:srgbClr val="000000"/>
              </a:solidFill>
              <a:latin typeface="Arial"/>
            </a:endParaRPr>
          </a:p>
          <a:p>
            <a:pPr marL="216000" indent="0">
              <a:lnSpc>
                <a:spcPct val="100000"/>
              </a:lnSpc>
              <a:buNone/>
              <a:tabLst>
                <a:tab pos="0" algn="l"/>
              </a:tabLst>
            </a:pPr>
            <a:r>
              <a:rPr lang="en-GB" sz="2000" b="1" strike="noStrike" spc="-1">
                <a:solidFill>
                  <a:srgbClr val="414141"/>
                </a:solidFill>
                <a:latin typeface="Calibri"/>
                <a:ea typeface="Calibri"/>
              </a:rPr>
              <a:t>understanding an individual’s:</a:t>
            </a:r>
            <a:endParaRPr lang="en-GB" sz="2000" b="0" strike="noStrike" spc="-1">
              <a:solidFill>
                <a:srgbClr val="000000"/>
              </a:solidFill>
              <a:latin typeface="Arial"/>
            </a:endParaRPr>
          </a:p>
          <a:p>
            <a:pPr marL="628560" lvl="1" indent="-171360">
              <a:lnSpc>
                <a:spcPts val="2701"/>
              </a:lnSpc>
              <a:spcBef>
                <a:spcPts val="1199"/>
              </a:spcBef>
              <a:spcAft>
                <a:spcPts val="1199"/>
              </a:spcAft>
              <a:buClr>
                <a:srgbClr val="414141"/>
              </a:buClr>
              <a:buFont typeface="Arial"/>
              <a:buChar char="•"/>
              <a:tabLst>
                <a:tab pos="0" algn="l"/>
              </a:tabLst>
            </a:pPr>
            <a:r>
              <a:rPr lang="en-GB" sz="2000" b="0" strike="noStrike" spc="-1">
                <a:solidFill>
                  <a:srgbClr val="414141"/>
                </a:solidFill>
                <a:latin typeface="Calibri"/>
                <a:ea typeface="Calibri"/>
              </a:rPr>
              <a:t>needs (goals, motivators, drivers) – why do they smoke, what other needs to they have, what gap does smoking fill</a:t>
            </a:r>
            <a:endParaRPr lang="en-GB" sz="2000" b="0" strike="noStrike" spc="-1">
              <a:solidFill>
                <a:srgbClr val="000000"/>
              </a:solidFill>
              <a:latin typeface="Arial"/>
            </a:endParaRPr>
          </a:p>
          <a:p>
            <a:pPr marL="628560" lvl="1" indent="-171360">
              <a:lnSpc>
                <a:spcPts val="2701"/>
              </a:lnSpc>
              <a:spcBef>
                <a:spcPts val="1199"/>
              </a:spcBef>
              <a:spcAft>
                <a:spcPts val="1199"/>
              </a:spcAft>
              <a:buClr>
                <a:srgbClr val="414141"/>
              </a:buClr>
              <a:buFont typeface="Arial"/>
              <a:buChar char="•"/>
              <a:tabLst>
                <a:tab pos="0" algn="l"/>
              </a:tabLst>
            </a:pPr>
            <a:r>
              <a:rPr lang="en-GB" sz="2000" b="0" strike="noStrike" spc="-1">
                <a:solidFill>
                  <a:srgbClr val="414141"/>
                </a:solidFill>
                <a:latin typeface="Calibri"/>
                <a:ea typeface="Calibri"/>
              </a:rPr>
              <a:t>requirements (reasonable and actionable steps and changes that align to their needs) – investigate any specific things can will make it easier for them to engage in the conversation and make a change</a:t>
            </a:r>
            <a:endParaRPr lang="en-GB" sz="2000" b="0" strike="noStrike" spc="-1">
              <a:solidFill>
                <a:srgbClr val="000000"/>
              </a:solidFill>
              <a:latin typeface="Arial"/>
            </a:endParaRPr>
          </a:p>
          <a:p>
            <a:pPr marL="628560" lvl="1" indent="-171360">
              <a:lnSpc>
                <a:spcPts val="2701"/>
              </a:lnSpc>
              <a:spcBef>
                <a:spcPts val="1199"/>
              </a:spcBef>
              <a:spcAft>
                <a:spcPts val="1199"/>
              </a:spcAft>
              <a:buClr>
                <a:srgbClr val="414141"/>
              </a:buClr>
              <a:buFont typeface="Arial"/>
              <a:buChar char="•"/>
              <a:tabLst>
                <a:tab pos="0" algn="l"/>
              </a:tabLst>
            </a:pPr>
            <a:r>
              <a:rPr lang="en-GB" sz="2000" b="0" strike="noStrike" spc="-1">
                <a:solidFill>
                  <a:srgbClr val="414141"/>
                </a:solidFill>
                <a:latin typeface="Calibri"/>
                <a:ea typeface="Calibri"/>
              </a:rPr>
              <a:t>circumstances (limitations, restrictions, access issues, influencers and supporters) - what is specifically enabling and preventing change </a:t>
            </a:r>
            <a:endParaRPr lang="en-GB" sz="2000" b="0" strike="noStrike" spc="-1">
              <a:solidFill>
                <a:srgbClr val="000000"/>
              </a:solidFill>
              <a:latin typeface="Arial"/>
            </a:endParaRPr>
          </a:p>
          <a:p>
            <a:pPr marL="628560" lvl="1" indent="-171360">
              <a:lnSpc>
                <a:spcPts val="2701"/>
              </a:lnSpc>
              <a:spcBef>
                <a:spcPts val="1199"/>
              </a:spcBef>
              <a:spcAft>
                <a:spcPts val="1199"/>
              </a:spcAft>
              <a:buClr>
                <a:srgbClr val="414141"/>
              </a:buClr>
              <a:buFont typeface="Arial"/>
              <a:buChar char="•"/>
              <a:tabLst>
                <a:tab pos="0" algn="l"/>
              </a:tabLst>
            </a:pPr>
            <a:r>
              <a:rPr lang="en-GB" sz="2000" b="0" strike="noStrike" spc="-1">
                <a:solidFill>
                  <a:srgbClr val="414141"/>
                </a:solidFill>
                <a:latin typeface="Calibri"/>
                <a:ea typeface="Calibri"/>
              </a:rPr>
              <a:t>preferences (communication options, timing, pace, location, one to one, groups etc.) - how do they want to give and receive information and support</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p:txBody>
      </p:sp>
      <p:sp>
        <p:nvSpPr>
          <p:cNvPr id="622" name="PlaceHolder 3"/>
          <p:cNvSpPr>
            <a:spLocks noGrp="1"/>
          </p:cNvSpPr>
          <p:nvPr>
            <p:ph type="sldNum" idx="17"/>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US" sz="1200" b="0" strike="noStrike" spc="-1">
                <a:solidFill>
                  <a:srgbClr val="000000"/>
                </a:solidFill>
                <a:latin typeface="Times New Roman"/>
              </a:defRPr>
            </a:lvl1pPr>
          </a:lstStyle>
          <a:p>
            <a:pPr indent="0" algn="r">
              <a:lnSpc>
                <a:spcPct val="100000"/>
              </a:lnSpc>
              <a:buNone/>
              <a:tabLst>
                <a:tab pos="0" algn="l"/>
              </a:tabLst>
            </a:pPr>
            <a:fld id="{401C4240-29B5-4524-A9E9-3BA7F84F381F}" type="slidenum">
              <a:rPr lang="en-US" sz="1200" b="0" strike="noStrike" spc="-1">
                <a:solidFill>
                  <a:srgbClr val="000000"/>
                </a:solidFill>
                <a:latin typeface="Times New Roman"/>
              </a:rPr>
              <a:t>17</a:t>
            </a:fld>
            <a:endParaRPr lang="en-GB" sz="1200" b="0" strike="noStrike" spc="-1">
              <a:solidFill>
                <a:srgbClr val="000000"/>
              </a:solidFill>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PlaceHolder 1"/>
          <p:cNvSpPr>
            <a:spLocks noGrp="1" noRot="1" noChangeAspect="1"/>
          </p:cNvSpPr>
          <p:nvPr>
            <p:ph type="sldImg"/>
          </p:nvPr>
        </p:nvSpPr>
        <p:spPr>
          <a:xfrm>
            <a:off x="685800" y="1143000"/>
            <a:ext cx="5486400" cy="3086100"/>
          </a:xfrm>
          <a:prstGeom prst="rect">
            <a:avLst/>
          </a:prstGeom>
          <a:ln w="0">
            <a:noFill/>
          </a:ln>
        </p:spPr>
      </p:sp>
      <p:sp>
        <p:nvSpPr>
          <p:cNvPr id="624"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Read slide – could call out for ideas in addition to these if time allows</a:t>
            </a:r>
          </a:p>
        </p:txBody>
      </p:sp>
      <p:sp>
        <p:nvSpPr>
          <p:cNvPr id="625" name="PlaceHolder 3"/>
          <p:cNvSpPr>
            <a:spLocks noGrp="1"/>
          </p:cNvSpPr>
          <p:nvPr>
            <p:ph type="sldNum" idx="18"/>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8EFC4A71-798F-4F96-8826-961B6758CEA8}" type="slidenum">
              <a:rPr lang="en-GB" sz="1200" b="0" strike="noStrike" spc="-1">
                <a:solidFill>
                  <a:srgbClr val="000000"/>
                </a:solidFill>
                <a:latin typeface="Times New Roman"/>
              </a:rPr>
              <a:t>18</a:t>
            </a:fld>
            <a:endParaRPr lang="en-GB" sz="1200" b="0" strike="noStrike" spc="-1">
              <a:solidFill>
                <a:srgbClr val="000000"/>
              </a:solidFill>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PlaceHolder 1"/>
          <p:cNvSpPr>
            <a:spLocks noGrp="1" noRot="1" noChangeAspect="1"/>
          </p:cNvSpPr>
          <p:nvPr>
            <p:ph type="sldImg"/>
          </p:nvPr>
        </p:nvSpPr>
        <p:spPr>
          <a:xfrm>
            <a:off x="685800" y="1143000"/>
            <a:ext cx="5485680" cy="3085560"/>
          </a:xfrm>
          <a:prstGeom prst="rect">
            <a:avLst/>
          </a:prstGeom>
          <a:ln w="0">
            <a:noFill/>
          </a:ln>
        </p:spPr>
      </p:sp>
      <p:sp>
        <p:nvSpPr>
          <p:cNvPr id="627"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US" sz="2000" b="1" strike="noStrike" spc="-1">
                <a:solidFill>
                  <a:srgbClr val="000000"/>
                </a:solidFill>
                <a:latin typeface="Calibri"/>
                <a:ea typeface="Calibri"/>
              </a:rPr>
              <a:t>Exercise 1 </a:t>
            </a:r>
            <a:endParaRPr lang="en-GB" sz="20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n-lt"/>
                <a:ea typeface="+mn-ea"/>
              </a:rPr>
              <a:t>Activity summary:</a:t>
            </a:r>
            <a:r>
              <a:rPr lang="en-GB" sz="1200" b="0" strike="noStrike" spc="-1">
                <a:solidFill>
                  <a:srgbClr val="000000"/>
                </a:solidFill>
                <a:latin typeface="+mn-lt"/>
                <a:ea typeface="+mn-ea"/>
              </a:rPr>
              <a:t>​ </a:t>
            </a:r>
            <a:r>
              <a:rPr lang="en-US" sz="2000" b="0" strike="noStrike" spc="-1">
                <a:solidFill>
                  <a:srgbClr val="000000"/>
                </a:solidFill>
                <a:latin typeface="Calibri"/>
                <a:ea typeface="Calibri"/>
              </a:rPr>
              <a:t>What might influence young people’s decision to stop </a:t>
            </a:r>
            <a:r>
              <a:rPr lang="en-GB" sz="2000" b="0" strike="noStrike" spc="-1">
                <a:solidFill>
                  <a:srgbClr val="000000"/>
                </a:solidFill>
                <a:latin typeface="Calibri"/>
                <a:ea typeface="Calibri"/>
              </a:rPr>
              <a:t>smoking</a:t>
            </a:r>
            <a:endParaRPr lang="en-GB" sz="20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n-lt"/>
                <a:ea typeface="+mn-ea"/>
              </a:rPr>
              <a:t>Method:</a:t>
            </a:r>
            <a:r>
              <a:rPr lang="en-GB" sz="1200" b="0" strike="noStrike" spc="-1">
                <a:solidFill>
                  <a:srgbClr val="000000"/>
                </a:solidFill>
                <a:latin typeface="+mn-lt"/>
                <a:ea typeface="+mn-ea"/>
              </a:rPr>
              <a:t> Group call out</a:t>
            </a: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5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Advise participants to call out what they think might influence a young people to stop smoking</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Money – cost of smoking</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Friends and peers stopping</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Current circumstances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Past experience</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Other people's beliefs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Level of support</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Health beliefs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Self-efficacy</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Rarely about pros and cons</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Motivation is fluid – </a:t>
            </a:r>
            <a:r>
              <a:rPr lang="en-US" sz="2000" b="0" strike="noStrike" spc="-1">
                <a:solidFill>
                  <a:srgbClr val="000000"/>
                </a:solidFill>
                <a:latin typeface="Calibri"/>
                <a:ea typeface="Calibri"/>
              </a:rPr>
              <a:t>peeks and troughs</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Ambivalence – </a:t>
            </a:r>
            <a:r>
              <a:rPr lang="en-US" sz="2000" b="0" strike="noStrike" spc="-1">
                <a:solidFill>
                  <a:srgbClr val="000000"/>
                </a:solidFill>
                <a:latin typeface="Calibri"/>
                <a:ea typeface="Calibri"/>
              </a:rPr>
              <a:t>having mixed feelings or contradictory feelings about change</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p:txBody>
      </p:sp>
      <p:sp>
        <p:nvSpPr>
          <p:cNvPr id="628" name="PlaceHolder 3"/>
          <p:cNvSpPr>
            <a:spLocks noGrp="1"/>
          </p:cNvSpPr>
          <p:nvPr>
            <p:ph type="sldNum" idx="19"/>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77817D26-D3F6-462B-AEBA-6BCE48976EAC}" type="slidenum">
              <a:rPr lang="en-GB" sz="1200" b="0" strike="noStrike" spc="-1">
                <a:solidFill>
                  <a:srgbClr val="000000"/>
                </a:solidFill>
                <a:latin typeface="Times New Roman"/>
              </a:rPr>
              <a:t>19</a:t>
            </a:fld>
            <a:endParaRPr lang="en-GB" sz="1200" b="0" strike="noStrike" spc="-1">
              <a:solidFill>
                <a:srgbClr val="000000"/>
              </a:solidFill>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laceHolder 1"/>
          <p:cNvSpPr>
            <a:spLocks noGrp="1" noRot="1" noChangeAspect="1"/>
          </p:cNvSpPr>
          <p:nvPr>
            <p:ph type="sldImg"/>
          </p:nvPr>
        </p:nvSpPr>
        <p:spPr>
          <a:xfrm>
            <a:off x="685800" y="1143000"/>
            <a:ext cx="5486400" cy="3086100"/>
          </a:xfrm>
          <a:prstGeom prst="rect">
            <a:avLst/>
          </a:prstGeom>
          <a:ln w="0">
            <a:noFill/>
          </a:ln>
        </p:spPr>
      </p:sp>
      <p:sp>
        <p:nvSpPr>
          <p:cNvPr id="630"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1" strike="noStrike" spc="-1">
                <a:solidFill>
                  <a:srgbClr val="000000"/>
                </a:solidFill>
                <a:latin typeface="Calibri"/>
                <a:ea typeface="Calibri"/>
              </a:rPr>
              <a:t>Read slide as a debrief of the exercise</a:t>
            </a:r>
            <a:endParaRPr lang="en-GB" sz="2000" b="0" strike="noStrike" spc="-1">
              <a:solidFill>
                <a:srgbClr val="000000"/>
              </a:solidFill>
              <a:latin typeface="Arial"/>
            </a:endParaRPr>
          </a:p>
          <a:p>
            <a:pPr marL="216000"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US" sz="2000" b="1" strike="noStrike" spc="-1">
                <a:solidFill>
                  <a:srgbClr val="000000"/>
                </a:solidFill>
                <a:latin typeface="Calibri"/>
                <a:ea typeface="Calibri"/>
              </a:rPr>
              <a:t>Rarely just about pros and cons </a:t>
            </a:r>
            <a:r>
              <a:rPr lang="en-US" sz="2000" b="0" strike="noStrike" spc="-1">
                <a:solidFill>
                  <a:srgbClr val="000000"/>
                </a:solidFill>
                <a:latin typeface="Calibri"/>
                <a:ea typeface="Calibri"/>
              </a:rPr>
              <a:t>of smoking – lots of other factors are at play</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Tried once and stopped – many young people try smoking once and never again</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Desire to save money - Young people tend to not have a lot of money to spend </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Friends and peers stop smoking</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Want to look and feel better</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Worried about the environment and climate</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Other people’s views – negativity around smoking</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Family history – experience of those who smoke and who quit</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Dependence on tobacco - Nicotine is addictive so young people have to find the money for tobaccos and seek places where they can smoke and avoid places they can’t</a:t>
            </a:r>
            <a:endParaRPr lang="en-GB" sz="2000" b="0" strike="noStrike" spc="-1">
              <a:solidFill>
                <a:srgbClr val="000000"/>
              </a:solidFill>
              <a:latin typeface="Arial"/>
            </a:endParaRPr>
          </a:p>
          <a:p>
            <a:pPr marL="628560" lvl="1"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Withdrawal symptoms due to not being able to smoke or being able to afford cigarettes include - low mood, trouble sleeping, irritability and low concentration as well are strong urges to smoke</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Calibri"/>
                <a:ea typeface="Calibri"/>
              </a:rPr>
              <a:t>Future health issues – not a priority now but might be in the future</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1" strike="noStrike" spc="-1">
                <a:solidFill>
                  <a:srgbClr val="000000"/>
                </a:solidFill>
                <a:latin typeface="Calibri"/>
                <a:ea typeface="Calibri"/>
              </a:rPr>
              <a:t>Motivation is fluid – </a:t>
            </a:r>
            <a:r>
              <a:rPr lang="en-US" sz="2000" b="0" strike="noStrike" spc="-1">
                <a:solidFill>
                  <a:srgbClr val="000000"/>
                </a:solidFill>
                <a:latin typeface="Calibri"/>
                <a:ea typeface="Calibri"/>
              </a:rPr>
              <a:t>especially in young people – shifts from moment to moment</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1" strike="noStrike" spc="-1">
                <a:solidFill>
                  <a:srgbClr val="000000"/>
                </a:solidFill>
                <a:latin typeface="Calibri"/>
                <a:ea typeface="Calibri"/>
              </a:rPr>
              <a:t>Ambivalence – </a:t>
            </a:r>
            <a:r>
              <a:rPr lang="en-US" sz="2000" b="0" strike="noStrike" spc="-1">
                <a:solidFill>
                  <a:srgbClr val="000000"/>
                </a:solidFill>
                <a:latin typeface="Calibri"/>
                <a:ea typeface="Calibri"/>
              </a:rPr>
              <a:t>having mixed feelings or contradictory feelings about change</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p:txBody>
      </p:sp>
      <p:sp>
        <p:nvSpPr>
          <p:cNvPr id="631" name="PlaceHolder 3"/>
          <p:cNvSpPr>
            <a:spLocks noGrp="1"/>
          </p:cNvSpPr>
          <p:nvPr>
            <p:ph type="sldNum" idx="20"/>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F4BFD716-419B-477B-8952-A210518CE63B}" type="slidenum">
              <a:rPr lang="en-GB" sz="1200" b="0" strike="noStrike" spc="-1">
                <a:solidFill>
                  <a:srgbClr val="000000"/>
                </a:solidFill>
                <a:latin typeface="Times New Roman"/>
              </a:rPr>
              <a:t>20</a:t>
            </a:fld>
            <a:endParaRPr lang="en-GB" sz="1200" b="0" strike="noStrike" spc="-1">
              <a:solidFill>
                <a:srgbClr val="000000"/>
              </a:solidFill>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PlaceHolder 1"/>
          <p:cNvSpPr>
            <a:spLocks noGrp="1" noRot="1" noChangeAspect="1"/>
          </p:cNvSpPr>
          <p:nvPr>
            <p:ph type="sldImg"/>
          </p:nvPr>
        </p:nvSpPr>
        <p:spPr>
          <a:xfrm>
            <a:off x="685800" y="1143000"/>
            <a:ext cx="5486400" cy="3086100"/>
          </a:xfrm>
          <a:prstGeom prst="rect">
            <a:avLst/>
          </a:prstGeom>
          <a:ln w="0">
            <a:noFill/>
          </a:ln>
        </p:spPr>
      </p:sp>
      <p:sp>
        <p:nvSpPr>
          <p:cNvPr id="633"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1" strike="noStrike" spc="-1">
                <a:solidFill>
                  <a:srgbClr val="000000"/>
                </a:solidFill>
                <a:latin typeface="Arial"/>
              </a:rPr>
              <a:t>Changing perspectives worksheet Part 1 - Hand out 1 </a:t>
            </a: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Use the worksheet to help young people to look at smoking from other perspectives</a:t>
            </a: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1" strike="noStrike" spc="-1">
                <a:solidFill>
                  <a:srgbClr val="000000"/>
                </a:solidFill>
                <a:latin typeface="Arial"/>
              </a:rPr>
              <a:t>Consider how to change young people’s perspective around smoking.</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Investigate the pros and cons (advantages and disadvantages) of smoking and stopping smoking– use a making the change sheet to investigate the pros and cons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Re-imagining a tobacco and smoke free future verses a smoking future</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Consider the benefits of stopping smoking –more money, looking better, building kudos, regaining freedom from the habit, better for the environment, better health,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Work together to creating a tobacco and smoke free culture a non-smoking youth environment – </a:t>
            </a:r>
          </a:p>
        </p:txBody>
      </p:sp>
      <p:sp>
        <p:nvSpPr>
          <p:cNvPr id="634" name="PlaceHolder 3"/>
          <p:cNvSpPr>
            <a:spLocks noGrp="1"/>
          </p:cNvSpPr>
          <p:nvPr>
            <p:ph type="sldNum" idx="21"/>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BD47AD5D-B4B3-4204-B745-59135A4FB330}" type="slidenum">
              <a:rPr lang="en-GB" sz="1200" b="0" strike="noStrike" spc="-1">
                <a:solidFill>
                  <a:srgbClr val="000000"/>
                </a:solidFill>
                <a:latin typeface="Times New Roman"/>
              </a:rPr>
              <a:t>21</a:t>
            </a:fld>
            <a:endParaRPr lang="en-GB" sz="1200" b="0" strike="noStrike" spc="-1">
              <a:solidFill>
                <a:srgbClr val="000000"/>
              </a:solidFill>
              <a:latin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 name="PlaceHolder 1"/>
          <p:cNvSpPr>
            <a:spLocks noGrp="1" noRot="1" noChangeAspect="1"/>
          </p:cNvSpPr>
          <p:nvPr>
            <p:ph type="sldImg"/>
          </p:nvPr>
        </p:nvSpPr>
        <p:spPr>
          <a:xfrm>
            <a:off x="685800" y="1143000"/>
            <a:ext cx="5486400" cy="3086100"/>
          </a:xfrm>
          <a:prstGeom prst="rect">
            <a:avLst/>
          </a:prstGeom>
          <a:ln w="0">
            <a:noFill/>
          </a:ln>
        </p:spPr>
      </p:sp>
      <p:sp>
        <p:nvSpPr>
          <p:cNvPr id="636"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US" sz="2000" b="1" strike="noStrike" spc="-1" dirty="0">
                <a:solidFill>
                  <a:srgbClr val="000000"/>
                </a:solidFill>
                <a:latin typeface="Calibri"/>
                <a:ea typeface="Calibri"/>
              </a:rPr>
              <a:t>Exercise 2 </a:t>
            </a:r>
            <a:endParaRPr lang="en-GB" sz="2000" b="0" strike="noStrike" spc="-1" dirty="0">
              <a:solidFill>
                <a:srgbClr val="000000"/>
              </a:solidFill>
              <a:latin typeface="Arial"/>
            </a:endParaRPr>
          </a:p>
          <a:p>
            <a:pPr marL="216000" indent="0">
              <a:lnSpc>
                <a:spcPct val="100000"/>
              </a:lnSpc>
              <a:buNone/>
              <a:tabLst>
                <a:tab pos="0" algn="l"/>
              </a:tabLst>
            </a:pPr>
            <a:r>
              <a:rPr lang="en-GB" sz="1200" b="1" strike="noStrike" spc="-1" dirty="0">
                <a:solidFill>
                  <a:srgbClr val="000000"/>
                </a:solidFill>
                <a:latin typeface="+mn-lt"/>
                <a:ea typeface="+mn-ea"/>
              </a:rPr>
              <a:t>Activity summary:</a:t>
            </a:r>
            <a:r>
              <a:rPr lang="en-GB" sz="1200" b="0" strike="noStrike" spc="-1" dirty="0">
                <a:solidFill>
                  <a:srgbClr val="000000"/>
                </a:solidFill>
                <a:latin typeface="+mn-lt"/>
                <a:ea typeface="+mn-ea"/>
              </a:rPr>
              <a:t>​ </a:t>
            </a:r>
            <a:r>
              <a:rPr lang="en-US" sz="1200" b="0" strike="noStrike" spc="-1" dirty="0">
                <a:solidFill>
                  <a:srgbClr val="000000"/>
                </a:solidFill>
                <a:latin typeface="Calibri"/>
                <a:ea typeface="Calibri"/>
              </a:rPr>
              <a:t>Using the Changing perspectives worksheet</a:t>
            </a:r>
            <a:endParaRPr lang="en-GB" sz="1200" b="0" strike="noStrike" spc="-1" dirty="0">
              <a:solidFill>
                <a:srgbClr val="000000"/>
              </a:solidFill>
              <a:latin typeface="Arial"/>
            </a:endParaRPr>
          </a:p>
          <a:p>
            <a:pPr marL="216000" indent="0">
              <a:lnSpc>
                <a:spcPct val="100000"/>
              </a:lnSpc>
              <a:buNone/>
              <a:tabLst>
                <a:tab pos="0" algn="l"/>
              </a:tabLst>
            </a:pPr>
            <a:r>
              <a:rPr lang="en-GB" sz="1200" b="1" strike="noStrike" spc="-1" dirty="0">
                <a:solidFill>
                  <a:srgbClr val="000000"/>
                </a:solidFill>
                <a:latin typeface="+mn-lt"/>
                <a:ea typeface="+mn-ea"/>
              </a:rPr>
              <a:t>Method:</a:t>
            </a:r>
            <a:r>
              <a:rPr lang="en-GB" sz="1200" b="0" strike="noStrike" spc="-1" dirty="0">
                <a:solidFill>
                  <a:srgbClr val="000000"/>
                </a:solidFill>
                <a:latin typeface="+mn-lt"/>
                <a:ea typeface="+mn-ea"/>
              </a:rPr>
              <a:t> Group call out</a:t>
            </a:r>
            <a:endParaRPr lang="en-GB" sz="1200" b="0" strike="noStrike" spc="-1" dirty="0">
              <a:solidFill>
                <a:srgbClr val="000000"/>
              </a:solidFill>
              <a:latin typeface="Arial"/>
            </a:endParaRPr>
          </a:p>
          <a:p>
            <a:pPr marL="216000" indent="0">
              <a:lnSpc>
                <a:spcPct val="100000"/>
              </a:lnSpc>
              <a:buNone/>
              <a:tabLst>
                <a:tab pos="0" algn="l"/>
              </a:tabLst>
            </a:pPr>
            <a:r>
              <a:rPr lang="en-GB" sz="1200" b="1" strike="noStrike" spc="-1" dirty="0">
                <a:solidFill>
                  <a:srgbClr val="000000"/>
                </a:solidFill>
                <a:latin typeface="+mn-lt"/>
                <a:ea typeface="+mn-ea"/>
              </a:rPr>
              <a:t>Duration:</a:t>
            </a:r>
            <a:r>
              <a:rPr lang="en-GB" sz="1200" b="0" strike="noStrike" spc="-1" dirty="0">
                <a:solidFill>
                  <a:srgbClr val="000000"/>
                </a:solidFill>
                <a:latin typeface="+mn-lt"/>
                <a:ea typeface="+mn-ea"/>
              </a:rPr>
              <a:t> 10 minutes </a:t>
            </a:r>
            <a:r>
              <a:rPr lang="en-US" sz="1200" b="0" strike="noStrike" spc="-1" dirty="0">
                <a:solidFill>
                  <a:srgbClr val="000000"/>
                </a:solidFill>
                <a:latin typeface="+mn-lt"/>
                <a:ea typeface="+mn-ea"/>
              </a:rPr>
              <a:t>​</a:t>
            </a:r>
            <a:endParaRPr lang="en-GB" sz="1200" b="0" strike="noStrike" spc="-1" dirty="0">
              <a:solidFill>
                <a:srgbClr val="000000"/>
              </a:solidFill>
              <a:latin typeface="Arial"/>
            </a:endParaRPr>
          </a:p>
          <a:p>
            <a:pPr marL="216000" indent="0">
              <a:lnSpc>
                <a:spcPct val="100000"/>
              </a:lnSpc>
              <a:buNone/>
              <a:tabLst>
                <a:tab pos="0" algn="l"/>
              </a:tabLst>
            </a:pPr>
            <a:r>
              <a:rPr lang="en-US" sz="1200" b="1" strike="noStrike" spc="-1" dirty="0">
                <a:solidFill>
                  <a:srgbClr val="000000"/>
                </a:solidFill>
                <a:latin typeface="+mn-lt"/>
                <a:ea typeface="+mn-ea"/>
              </a:rPr>
              <a:t> </a:t>
            </a:r>
            <a:r>
              <a:rPr lang="en-GB" sz="1200" b="0" strike="noStrike" spc="-1" dirty="0">
                <a:solidFill>
                  <a:srgbClr val="000000"/>
                </a:solidFill>
                <a:latin typeface="+mn-lt"/>
                <a:ea typeface="+mn-ea"/>
              </a:rPr>
              <a:t>​</a:t>
            </a:r>
            <a:endParaRPr lang="en-GB" sz="1200" b="0" strike="noStrike" spc="-1" dirty="0">
              <a:solidFill>
                <a:srgbClr val="000000"/>
              </a:solidFill>
              <a:latin typeface="Arial"/>
            </a:endParaRPr>
          </a:p>
          <a:p>
            <a:pPr marL="216000" indent="0">
              <a:lnSpc>
                <a:spcPct val="100000"/>
              </a:lnSpc>
              <a:buNone/>
              <a:tabLst>
                <a:tab pos="0" algn="l"/>
              </a:tabLst>
            </a:pPr>
            <a:r>
              <a:rPr lang="en-US" sz="1200" b="1" strike="noStrike" spc="-1" dirty="0">
                <a:solidFill>
                  <a:srgbClr val="000000"/>
                </a:solidFill>
                <a:latin typeface="+mn-lt"/>
                <a:ea typeface="+mn-ea"/>
              </a:rPr>
              <a:t>Method:</a:t>
            </a:r>
            <a:r>
              <a:rPr lang="en-GB" sz="1200" b="0" strike="noStrike" spc="-1" dirty="0">
                <a:solidFill>
                  <a:srgbClr val="000000"/>
                </a:solidFill>
                <a:latin typeface="+mn-lt"/>
                <a:ea typeface="+mn-ea"/>
              </a:rPr>
              <a:t>​</a:t>
            </a:r>
            <a:endParaRPr lang="en-GB" sz="1200" b="0" strike="noStrike" spc="-1" dirty="0">
              <a:solidFill>
                <a:srgbClr val="000000"/>
              </a:solidFill>
              <a:latin typeface="Arial"/>
            </a:endParaRPr>
          </a:p>
          <a:p>
            <a:pPr marL="216000" indent="0">
              <a:lnSpc>
                <a:spcPct val="100000"/>
              </a:lnSpc>
              <a:buNone/>
              <a:tabLst>
                <a:tab pos="0" algn="l"/>
              </a:tabLst>
            </a:pPr>
            <a:r>
              <a:rPr lang="en-GB" sz="2000" b="0" strike="noStrike" spc="-1" dirty="0">
                <a:solidFill>
                  <a:srgbClr val="000000"/>
                </a:solidFill>
                <a:latin typeface="+mn-lt"/>
                <a:ea typeface="+mn-ea"/>
              </a:rPr>
              <a:t>As a group, look through the Changing perspectives worksheet and discuss how this could be used to aid your conversations throughout the young persons stopping smoking process</a:t>
            </a:r>
            <a:endParaRPr lang="en-GB" sz="2000" b="0" strike="noStrike" spc="-1" dirty="0">
              <a:solidFill>
                <a:srgbClr val="000000"/>
              </a:solidFill>
              <a:latin typeface="Arial"/>
            </a:endParaRPr>
          </a:p>
        </p:txBody>
      </p:sp>
      <p:sp>
        <p:nvSpPr>
          <p:cNvPr id="637" name="PlaceHolder 3"/>
          <p:cNvSpPr>
            <a:spLocks noGrp="1"/>
          </p:cNvSpPr>
          <p:nvPr>
            <p:ph type="sldNum" idx="22"/>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AC944EA5-C9D0-477E-BB1B-A48BBC2B079B}" type="slidenum">
              <a:rPr lang="en-GB" sz="1200" b="0" strike="noStrike" spc="-1">
                <a:solidFill>
                  <a:srgbClr val="000000"/>
                </a:solidFill>
                <a:latin typeface="Times New Roman"/>
              </a:rPr>
              <a:t>22</a:t>
            </a:fld>
            <a:endParaRPr lang="en-GB" sz="12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PlaceHolder 1"/>
          <p:cNvSpPr>
            <a:spLocks noGrp="1" noRot="1" noChangeAspect="1"/>
          </p:cNvSpPr>
          <p:nvPr>
            <p:ph type="sldImg"/>
          </p:nvPr>
        </p:nvSpPr>
        <p:spPr>
          <a:xfrm>
            <a:off x="685800" y="1143000"/>
            <a:ext cx="5486400" cy="3086100"/>
          </a:xfrm>
          <a:prstGeom prst="rect">
            <a:avLst/>
          </a:prstGeom>
          <a:ln w="0">
            <a:noFill/>
          </a:ln>
        </p:spPr>
      </p:sp>
      <p:sp>
        <p:nvSpPr>
          <p:cNvPr id="586"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dirty="0">
                <a:solidFill>
                  <a:srgbClr val="000000"/>
                </a:solidFill>
                <a:latin typeface="Arial"/>
              </a:rPr>
              <a:t>[Read out the content of the training session</a:t>
            </a:r>
          </a:p>
          <a:p>
            <a:pPr marL="216000" indent="0">
              <a:lnSpc>
                <a:spcPct val="100000"/>
              </a:lnSpc>
              <a:buNone/>
              <a:tabLst>
                <a:tab pos="0" algn="l"/>
              </a:tabLst>
            </a:pPr>
            <a:endParaRPr lang="en-GB" sz="2000" b="0" strike="noStrike" spc="-1" dirty="0">
              <a:solidFill>
                <a:srgbClr val="000000"/>
              </a:solidFill>
              <a:latin typeface="Arial"/>
            </a:endParaRPr>
          </a:p>
          <a:p>
            <a:pPr marL="216000" indent="0">
              <a:lnSpc>
                <a:spcPct val="100000"/>
              </a:lnSpc>
              <a:buNone/>
              <a:tabLst>
                <a:tab pos="0" algn="l"/>
              </a:tabLst>
            </a:pPr>
            <a:endParaRPr lang="en-GB" sz="2000" b="0" strike="noStrike" spc="-1" dirty="0">
              <a:solidFill>
                <a:srgbClr val="000000"/>
              </a:solidFill>
              <a:latin typeface="Arial"/>
            </a:endParaRPr>
          </a:p>
        </p:txBody>
      </p:sp>
      <p:sp>
        <p:nvSpPr>
          <p:cNvPr id="587" name="PlaceHolder 3"/>
          <p:cNvSpPr>
            <a:spLocks noGrp="1"/>
          </p:cNvSpPr>
          <p:nvPr>
            <p:ph type="sldNum" idx="6"/>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7E0FB9E1-ACF2-46FE-86FE-3E57EC3B814A}" type="slidenum">
              <a:rPr lang="en-GB" sz="1200" b="0" strike="noStrike" spc="-1">
                <a:solidFill>
                  <a:srgbClr val="000000"/>
                </a:solidFill>
                <a:latin typeface="Times New Roman"/>
              </a:rPr>
              <a:t>3</a:t>
            </a:fld>
            <a:endParaRPr lang="en-GB" sz="1200" b="0" strike="noStrike" spc="-1">
              <a:solidFill>
                <a:srgbClr val="000000"/>
              </a:solidFill>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PlaceHolder 1"/>
          <p:cNvSpPr>
            <a:spLocks noGrp="1" noRot="1" noChangeAspect="1"/>
          </p:cNvSpPr>
          <p:nvPr>
            <p:ph type="sldImg"/>
          </p:nvPr>
        </p:nvSpPr>
        <p:spPr>
          <a:xfrm>
            <a:off x="685800" y="1143000"/>
            <a:ext cx="5486400" cy="3086100"/>
          </a:xfrm>
          <a:prstGeom prst="rect">
            <a:avLst/>
          </a:prstGeom>
          <a:ln w="0">
            <a:noFill/>
          </a:ln>
        </p:spPr>
      </p:sp>
      <p:sp>
        <p:nvSpPr>
          <p:cNvPr id="639"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1" strike="noStrike" spc="-1">
                <a:solidFill>
                  <a:srgbClr val="000000"/>
                </a:solidFill>
                <a:latin typeface="Arial"/>
              </a:rPr>
              <a:t>It is really important to create an environment that is conducive to stopping smoking if young people are going to be successful in their quit attempt </a:t>
            </a:r>
            <a:endParaRPr lang="en-GB" sz="2000" b="0" strike="noStrike" spc="-1">
              <a:solidFill>
                <a:srgbClr val="000000"/>
              </a:solidFill>
              <a:latin typeface="Arial"/>
            </a:endParaRPr>
          </a:p>
          <a:p>
            <a:pPr marL="216000" indent="0">
              <a:lnSpc>
                <a:spcPct val="100000"/>
              </a:lnSpc>
              <a:buNone/>
              <a:tabLst>
                <a:tab pos="0" algn="l"/>
              </a:tabLst>
            </a:pP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Living in an environment where smoking is normal not only increases the chances of young people initiating smoking, it is also a barrier to stopping smoking.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Creating a non-smoking environment and culture by developing and implementing smokefree places and policies is crucial.</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Using those who previously smoked and who young people look up to as role models to help facilitate stopping to help challenge negative attitudes towards quitting</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Offering support to family and friends is valued by young people. It is unlikely you can offer this support however you could contact the local stop smoking services to see what support they can offer</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Ensure consistency of messaging around smoking and stopping smoking and that a non-punitive theme is reflected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Offer hope through direct messaging</a:t>
            </a:r>
          </a:p>
          <a:p>
            <a:pPr indent="0">
              <a:lnSpc>
                <a:spcPct val="100000"/>
              </a:lnSpc>
              <a:buNone/>
              <a:tabLst>
                <a:tab pos="0" algn="l"/>
              </a:tabLst>
            </a:pPr>
            <a:endParaRPr lang="en-GB" sz="2000" b="0" strike="noStrike" spc="-1">
              <a:solidFill>
                <a:srgbClr val="000000"/>
              </a:solidFill>
              <a:latin typeface="Arial"/>
            </a:endParaRPr>
          </a:p>
        </p:txBody>
      </p:sp>
      <p:sp>
        <p:nvSpPr>
          <p:cNvPr id="640" name="PlaceHolder 3"/>
          <p:cNvSpPr>
            <a:spLocks noGrp="1"/>
          </p:cNvSpPr>
          <p:nvPr>
            <p:ph type="sldNum" idx="23"/>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1D8D670E-1BDF-4F5F-99CC-F054795FCE4B}" type="slidenum">
              <a:rPr lang="en-GB" sz="1200" b="0" strike="noStrike" spc="-1">
                <a:solidFill>
                  <a:srgbClr val="000000"/>
                </a:solidFill>
                <a:latin typeface="Times New Roman"/>
              </a:rPr>
              <a:t>23</a:t>
            </a:fld>
            <a:endParaRPr lang="en-GB" sz="1200" b="0" strike="noStrike" spc="-1">
              <a:solidFill>
                <a:srgbClr val="000000"/>
              </a:solidFill>
              <a:latin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PlaceHolder 1"/>
          <p:cNvSpPr>
            <a:spLocks noGrp="1" noRot="1" noChangeAspect="1"/>
          </p:cNvSpPr>
          <p:nvPr>
            <p:ph type="sldImg"/>
          </p:nvPr>
        </p:nvSpPr>
        <p:spPr>
          <a:xfrm>
            <a:off x="685800" y="1143000"/>
            <a:ext cx="5485680" cy="3085560"/>
          </a:xfrm>
          <a:prstGeom prst="rect">
            <a:avLst/>
          </a:prstGeom>
          <a:ln w="0">
            <a:noFill/>
          </a:ln>
        </p:spPr>
      </p:sp>
      <p:sp>
        <p:nvSpPr>
          <p:cNvPr id="642"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Read messages of hope and help - ask for any other suggestions</a:t>
            </a:r>
          </a:p>
        </p:txBody>
      </p:sp>
      <p:sp>
        <p:nvSpPr>
          <p:cNvPr id="643" name="PlaceHolder 3"/>
          <p:cNvSpPr>
            <a:spLocks noGrp="1"/>
          </p:cNvSpPr>
          <p:nvPr>
            <p:ph type="sldNum" idx="24"/>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FBDC0AB3-5AF1-492D-8E59-0A13A3D3B47A}" type="slidenum">
              <a:rPr lang="en-GB" sz="1200" b="0" strike="noStrike" spc="-1">
                <a:solidFill>
                  <a:srgbClr val="000000"/>
                </a:solidFill>
                <a:latin typeface="Times New Roman"/>
              </a:rPr>
              <a:t>24</a:t>
            </a:fld>
            <a:endParaRPr lang="en-GB" sz="1200" b="0" strike="noStrike" spc="-1">
              <a:solidFill>
                <a:srgbClr val="000000"/>
              </a:solidFill>
              <a:latin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 name="PlaceHolder 1"/>
          <p:cNvSpPr>
            <a:spLocks noGrp="1" noRot="1" noChangeAspect="1"/>
          </p:cNvSpPr>
          <p:nvPr>
            <p:ph type="sldImg"/>
          </p:nvPr>
        </p:nvSpPr>
        <p:spPr>
          <a:xfrm>
            <a:off x="685800" y="1143000"/>
            <a:ext cx="5485680" cy="3085560"/>
          </a:xfrm>
          <a:prstGeom prst="rect">
            <a:avLst/>
          </a:prstGeom>
          <a:ln w="0">
            <a:noFill/>
          </a:ln>
        </p:spPr>
      </p:sp>
      <p:sp>
        <p:nvSpPr>
          <p:cNvPr id="645"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buNone/>
            </a:pPr>
            <a:endParaRPr lang="en-GB" sz="1800" b="0" strike="noStrike" spc="-1">
              <a:solidFill>
                <a:srgbClr val="000000"/>
              </a:solidFill>
              <a:latin typeface="Arial"/>
            </a:endParaRPr>
          </a:p>
        </p:txBody>
      </p:sp>
      <p:sp>
        <p:nvSpPr>
          <p:cNvPr id="646" name="PlaceHolder 3"/>
          <p:cNvSpPr>
            <a:spLocks noGrp="1"/>
          </p:cNvSpPr>
          <p:nvPr>
            <p:ph type="sldNum" idx="25"/>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1BE810D5-522C-4E3D-A351-CB46DD8A9768}" type="slidenum">
              <a:rPr lang="en-GB" sz="1200" b="0" strike="noStrike" spc="-1">
                <a:solidFill>
                  <a:srgbClr val="000000"/>
                </a:solidFill>
                <a:latin typeface="Times New Roman"/>
              </a:rPr>
              <a:t>25</a:t>
            </a:fld>
            <a:endParaRPr lang="en-GB" sz="1200" b="0" strike="noStrike" spc="-1">
              <a:solidFill>
                <a:srgbClr val="000000"/>
              </a:solidFill>
              <a:latin typeface="Times New Roman"/>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 name="PlaceHolder 1"/>
          <p:cNvSpPr>
            <a:spLocks noGrp="1" noRot="1" noChangeAspect="1"/>
          </p:cNvSpPr>
          <p:nvPr>
            <p:ph type="sldImg"/>
          </p:nvPr>
        </p:nvSpPr>
        <p:spPr>
          <a:xfrm>
            <a:off x="685800" y="1143000"/>
            <a:ext cx="5486400" cy="3086100"/>
          </a:xfrm>
          <a:prstGeom prst="rect">
            <a:avLst/>
          </a:prstGeom>
          <a:ln w="0">
            <a:noFill/>
          </a:ln>
        </p:spPr>
      </p:sp>
      <p:sp>
        <p:nvSpPr>
          <p:cNvPr id="648"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171360" indent="-171360">
              <a:lnSpc>
                <a:spcPct val="100000"/>
              </a:lnSpc>
              <a:buClr>
                <a:srgbClr val="000000"/>
              </a:buClr>
              <a:buFont typeface="Arial"/>
              <a:buChar char="•"/>
            </a:pPr>
            <a:r>
              <a:rPr lang="en-GB" sz="2000" b="0" strike="noStrike" spc="-1">
                <a:solidFill>
                  <a:srgbClr val="000000"/>
                </a:solidFill>
                <a:latin typeface="Arial"/>
              </a:rPr>
              <a:t>Know where they currently are in terms of their smoking and where and when to start the appropriate conversation about stopping</a:t>
            </a:r>
          </a:p>
          <a:p>
            <a:pPr marL="171360" indent="-171360">
              <a:lnSpc>
                <a:spcPct val="100000"/>
              </a:lnSpc>
              <a:buClr>
                <a:srgbClr val="000000"/>
              </a:buClr>
              <a:buFont typeface="Arial"/>
              <a:buChar char="•"/>
            </a:pPr>
            <a:r>
              <a:rPr lang="en-GB" sz="2000" b="0" strike="noStrike" spc="-1">
                <a:solidFill>
                  <a:srgbClr val="000000"/>
                </a:solidFill>
                <a:latin typeface="Arial"/>
              </a:rPr>
              <a:t>Consider how you create an environment of safety, comfort and trust whilst retain a sense of caring authority to enable young people to talk about smoking without being judged or feeling punished? </a:t>
            </a:r>
          </a:p>
          <a:p>
            <a:pPr marL="171360" indent="-171360">
              <a:lnSpc>
                <a:spcPct val="100000"/>
              </a:lnSpc>
              <a:buClr>
                <a:srgbClr val="000000"/>
              </a:buClr>
              <a:buFont typeface="Arial"/>
              <a:buChar char="•"/>
            </a:pPr>
            <a:r>
              <a:rPr lang="en-GB" sz="2000" b="0" strike="noStrike" spc="-1">
                <a:solidFill>
                  <a:srgbClr val="000000"/>
                </a:solidFill>
                <a:latin typeface="Arial"/>
              </a:rPr>
              <a:t>Consider the things that might inhibit the conversation - the fears, blocks, concerns, worries young people might have about communicating with specific reference to smoking cessation or similar topics?</a:t>
            </a:r>
          </a:p>
          <a:p>
            <a:pPr marL="171360" indent="-171360">
              <a:lnSpc>
                <a:spcPct val="100000"/>
              </a:lnSpc>
              <a:buClr>
                <a:srgbClr val="000000"/>
              </a:buClr>
              <a:buFont typeface="Arial"/>
              <a:buChar char="•"/>
            </a:pPr>
            <a:r>
              <a:rPr lang="en-GB" sz="2000" b="0" strike="noStrike" spc="-1">
                <a:solidFill>
                  <a:srgbClr val="000000"/>
                </a:solidFill>
                <a:latin typeface="Arial"/>
              </a:rPr>
              <a:t>How can you engage young people in conversation? Focus on building rapport from the start and avoid coming across as judgmental or punitive</a:t>
            </a:r>
          </a:p>
          <a:p>
            <a:pPr marL="171360" indent="-171360">
              <a:lnSpc>
                <a:spcPct val="100000"/>
              </a:lnSpc>
              <a:buClr>
                <a:srgbClr val="000000"/>
              </a:buClr>
              <a:buFont typeface="Arial"/>
              <a:buChar char="•"/>
            </a:pPr>
            <a:r>
              <a:rPr lang="en-GB" sz="2000" b="0" strike="noStrike" spc="-1">
                <a:solidFill>
                  <a:srgbClr val="000000"/>
                </a:solidFill>
                <a:latin typeface="Arial"/>
              </a:rPr>
              <a:t>How might communicating with young people differ from adults?  Recognising their potentially different perspective on health, longevity, impact of smoking </a:t>
            </a:r>
          </a:p>
          <a:p>
            <a:pPr marL="171360" indent="-171360">
              <a:lnSpc>
                <a:spcPct val="100000"/>
              </a:lnSpc>
              <a:buClr>
                <a:srgbClr val="000000"/>
              </a:buClr>
              <a:buFont typeface="Arial"/>
              <a:buChar char="•"/>
            </a:pPr>
            <a:r>
              <a:rPr lang="en-GB" sz="2000" b="0" strike="noStrike" spc="-1">
                <a:solidFill>
                  <a:srgbClr val="000000"/>
                </a:solidFill>
                <a:latin typeface="Arial"/>
              </a:rPr>
              <a:t>Being really heard is vital for young people, how can we ensure they recognise that we are not only listening but really hearing what they are saying and sometimes, not saying? Apply good communication skills to manage the conversation – e.g. effective skills, scaling questions</a:t>
            </a:r>
          </a:p>
          <a:p>
            <a:pPr marL="171360" indent="-171360">
              <a:lnSpc>
                <a:spcPct val="100000"/>
              </a:lnSpc>
              <a:buClr>
                <a:srgbClr val="000000"/>
              </a:buClr>
              <a:buFont typeface="Arial"/>
              <a:buChar char="•"/>
            </a:pPr>
            <a:r>
              <a:rPr lang="en-GB" sz="2000" b="0" strike="noStrike" spc="-1">
                <a:solidFill>
                  <a:srgbClr val="000000"/>
                </a:solidFill>
                <a:latin typeface="Arial"/>
              </a:rPr>
              <a:t>Simply telling them what to do rarely works – get them to come up with their own ideas and solutions or offer a menu of options to choose from if they get stuck.  Sometimes a direct approach is counterproductive</a:t>
            </a:r>
          </a:p>
          <a:p>
            <a:pPr indent="0">
              <a:lnSpc>
                <a:spcPct val="100000"/>
              </a:lnSpc>
              <a:buNone/>
              <a:tabLst>
                <a:tab pos="0" algn="l"/>
              </a:tabLst>
            </a:pPr>
            <a:endParaRPr lang="en-GB" sz="2000" b="0" strike="noStrike" spc="-1">
              <a:solidFill>
                <a:srgbClr val="000000"/>
              </a:solidFill>
              <a:latin typeface="Arial"/>
            </a:endParaRPr>
          </a:p>
        </p:txBody>
      </p:sp>
      <p:sp>
        <p:nvSpPr>
          <p:cNvPr id="649" name="PlaceHolder 3"/>
          <p:cNvSpPr>
            <a:spLocks noGrp="1"/>
          </p:cNvSpPr>
          <p:nvPr>
            <p:ph type="sldNum" idx="26"/>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623139B6-F0F4-443C-9FD9-8D5CC9F2FB16}" type="slidenum">
              <a:rPr lang="en-GB" sz="1200" b="0" strike="noStrike" spc="-1">
                <a:solidFill>
                  <a:srgbClr val="000000"/>
                </a:solidFill>
                <a:latin typeface="Times New Roman"/>
              </a:rPr>
              <a:t>26</a:t>
            </a:fld>
            <a:endParaRPr lang="en-GB" sz="1200" b="0" strike="noStrike" spc="-1">
              <a:solidFill>
                <a:srgbClr val="000000"/>
              </a:solidFill>
              <a:latin typeface="Times New Roman"/>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 name="PlaceHolder 1"/>
          <p:cNvSpPr>
            <a:spLocks noGrp="1" noRot="1" noChangeAspect="1"/>
          </p:cNvSpPr>
          <p:nvPr>
            <p:ph type="sldImg"/>
          </p:nvPr>
        </p:nvSpPr>
        <p:spPr>
          <a:xfrm>
            <a:off x="685800" y="161925"/>
            <a:ext cx="5486400" cy="3086100"/>
          </a:xfrm>
          <a:prstGeom prst="rect">
            <a:avLst/>
          </a:prstGeom>
          <a:ln w="0">
            <a:noFill/>
          </a:ln>
        </p:spPr>
      </p:sp>
      <p:sp>
        <p:nvSpPr>
          <p:cNvPr id="651" name="PlaceHolder 2"/>
          <p:cNvSpPr>
            <a:spLocks noGrp="1"/>
          </p:cNvSpPr>
          <p:nvPr>
            <p:ph type="body"/>
          </p:nvPr>
        </p:nvSpPr>
        <p:spPr>
          <a:xfrm>
            <a:off x="308160" y="3247920"/>
            <a:ext cx="6240960" cy="8996400"/>
          </a:xfrm>
          <a:prstGeom prst="rect">
            <a:avLst/>
          </a:prstGeom>
          <a:noFill/>
          <a:ln w="0">
            <a:noFill/>
          </a:ln>
        </p:spPr>
        <p:txBody>
          <a:bodyPr lIns="0" tIns="0" rIns="0" bIns="0" anchor="t">
            <a:noAutofit/>
          </a:bodyPr>
          <a:lstStyle/>
          <a:p>
            <a:pPr marL="216000" indent="0">
              <a:lnSpc>
                <a:spcPct val="100000"/>
              </a:lnSpc>
              <a:buNone/>
              <a:tabLst>
                <a:tab pos="0" algn="l"/>
              </a:tabLst>
            </a:pPr>
            <a:r>
              <a:rPr lang="en-CA" sz="2000" b="0" strike="noStrike" spc="-1">
                <a:solidFill>
                  <a:srgbClr val="000000"/>
                </a:solidFill>
                <a:latin typeface="Arial"/>
                <a:ea typeface="Geneva"/>
              </a:rPr>
              <a:t>These </a:t>
            </a:r>
            <a:r>
              <a:rPr lang="en-CA" sz="2000" b="1" strike="noStrike" spc="-1">
                <a:solidFill>
                  <a:srgbClr val="000000"/>
                </a:solidFill>
                <a:latin typeface="Arial"/>
                <a:ea typeface="Geneva"/>
              </a:rPr>
              <a:t>core communication skills </a:t>
            </a:r>
            <a:r>
              <a:rPr lang="en-CA" sz="2000" b="0" strike="noStrike" spc="-1">
                <a:solidFill>
                  <a:srgbClr val="000000"/>
                </a:solidFill>
                <a:latin typeface="Arial"/>
                <a:ea typeface="Geneva"/>
              </a:rPr>
              <a:t>are the bedrock the support you can give to young people.  Given your experience and the work you have done previously these skills are of course familiar to you. </a:t>
            </a:r>
            <a:endParaRPr lang="en-GB" sz="2000" b="0" strike="noStrike" spc="-1">
              <a:solidFill>
                <a:srgbClr val="000000"/>
              </a:solidFill>
              <a:latin typeface="Arial"/>
            </a:endParaRPr>
          </a:p>
          <a:p>
            <a:pPr marL="216000" indent="0">
              <a:lnSpc>
                <a:spcPct val="100000"/>
              </a:lnSpc>
              <a:buNone/>
              <a:tabLst>
                <a:tab pos="0" algn="l"/>
              </a:tabLst>
            </a:pP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CA" sz="2000" b="1" strike="noStrike" spc="-1">
                <a:solidFill>
                  <a:srgbClr val="000000"/>
                </a:solidFill>
                <a:latin typeface="Arial"/>
                <a:ea typeface="Geneva"/>
              </a:rPr>
              <a:t>Listen:</a:t>
            </a:r>
            <a:r>
              <a:rPr lang="en-CA" sz="2000" b="0" strike="noStrike" spc="-1">
                <a:solidFill>
                  <a:srgbClr val="000000"/>
                </a:solidFill>
                <a:latin typeface="Arial"/>
                <a:ea typeface="Geneva"/>
              </a:rPr>
              <a:t> support the young person by connecting and engaging with them, show you are on their side and want to help without making any judgements. Support their autonomy to make decisions and their self-confidence to do so by using these core communication skills.</a:t>
            </a:r>
            <a:endParaRPr lang="en-GB" sz="2000" b="0" strike="noStrike" spc="-1">
              <a:solidFill>
                <a:srgbClr val="000000"/>
              </a:solidFill>
              <a:latin typeface="Arial"/>
            </a:endParaRPr>
          </a:p>
          <a:p>
            <a:pPr indent="0">
              <a:lnSpc>
                <a:spcPct val="100000"/>
              </a:lnSpc>
              <a:buNone/>
              <a:tabLst>
                <a:tab pos="0" algn="l"/>
              </a:tabLst>
            </a:pPr>
            <a:r>
              <a:rPr lang="en-CA" sz="2000" b="0" strike="noStrike" spc="-1">
                <a:solidFill>
                  <a:srgbClr val="000000"/>
                </a:solidFill>
                <a:latin typeface="Arial"/>
                <a:ea typeface="Geneva"/>
              </a:rPr>
              <a:t>Reflective or active listening involves listening attentively so that you can reflect back what you’ve heard from the young person. This could simple be restating what has been said or a more complex reflection by sensing what feelings might lie underneath what the young person has said. Reflective listening allows them to feel heard, allows them to hear what they have said again and change it if they wish; can allow you to elicit more information without having to ask a question; and changes focus and keeps the conversation going. This also helps build rapport. </a:t>
            </a:r>
            <a:endParaRPr lang="en-GB" sz="2000" b="0" strike="noStrike" spc="-1">
              <a:solidFill>
                <a:srgbClr val="000000"/>
              </a:solidFill>
              <a:latin typeface="Arial"/>
            </a:endParaRPr>
          </a:p>
          <a:p>
            <a:pPr indent="0">
              <a:lnSpc>
                <a:spcPct val="100000"/>
              </a:lnSpc>
              <a:buNone/>
              <a:tabLst>
                <a:tab pos="0" algn="l"/>
              </a:tabLst>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CA" sz="2000" b="1" strike="noStrike" spc="-1">
                <a:solidFill>
                  <a:srgbClr val="000000"/>
                </a:solidFill>
                <a:latin typeface="Arial"/>
                <a:ea typeface="Geneva"/>
              </a:rPr>
              <a:t>Ask Questions:</a:t>
            </a:r>
            <a:r>
              <a:rPr lang="en-CA" sz="2000" b="0" strike="noStrike" spc="-1">
                <a:solidFill>
                  <a:srgbClr val="000000"/>
                </a:solidFill>
                <a:latin typeface="Arial"/>
                <a:ea typeface="Geneva"/>
              </a:rPr>
              <a:t> conversations should be young person-led with the focus being on them coming up with their own solutions to problems and challenges: “how do you feel about…”, “what are your thoughts about…”, “what do you think would work for you?” </a:t>
            </a:r>
            <a:endParaRPr lang="en-GB" sz="2000" b="0" strike="noStrike" spc="-1">
              <a:solidFill>
                <a:srgbClr val="000000"/>
              </a:solidFill>
              <a:latin typeface="Arial"/>
            </a:endParaRPr>
          </a:p>
          <a:p>
            <a:pPr indent="0">
              <a:lnSpc>
                <a:spcPct val="100000"/>
              </a:lnSpc>
              <a:buNone/>
              <a:tabLst>
                <a:tab pos="0" algn="l"/>
              </a:tabLst>
            </a:pPr>
            <a:r>
              <a:rPr lang="en-CA" sz="2000" b="0" strike="noStrike" spc="-1">
                <a:solidFill>
                  <a:srgbClr val="000000"/>
                </a:solidFill>
                <a:latin typeface="Arial"/>
                <a:ea typeface="Geneva"/>
              </a:rPr>
              <a:t>If young people can come up with their own solutions, those solutions are far more likely to be something that would work for them in the context of their life and more likely to be implemented than if someone else says: “Why don’t you try this?” Their issue, their solution. </a:t>
            </a:r>
            <a:endParaRPr lang="en-GB" sz="2000" b="0" strike="noStrike" spc="-1">
              <a:solidFill>
                <a:srgbClr val="000000"/>
              </a:solidFill>
              <a:latin typeface="Arial"/>
            </a:endParaRPr>
          </a:p>
          <a:p>
            <a:pPr indent="0">
              <a:lnSpc>
                <a:spcPct val="100000"/>
              </a:lnSpc>
              <a:buNone/>
              <a:tabLst>
                <a:tab pos="0" algn="l"/>
              </a:tabLst>
            </a:pPr>
            <a:r>
              <a:rPr lang="en-CA" sz="2000" b="0" strike="noStrike" spc="-1">
                <a:solidFill>
                  <a:srgbClr val="000000"/>
                </a:solidFill>
                <a:latin typeface="Arial"/>
                <a:ea typeface="Geneva"/>
              </a:rPr>
              <a:t>If the young person genuinely can’t come up with any solutions, you can suggest a ‘menu’ of options using the context of what other young people have found useful: “Some of the young people I’ve seen have found X to be useful, others found that Y and Z were helpful. Do you think any of those options would work for you?” </a:t>
            </a:r>
            <a:endParaRPr lang="en-GB" sz="2000" b="0" strike="noStrike" spc="-1">
              <a:solidFill>
                <a:srgbClr val="000000"/>
              </a:solidFill>
              <a:latin typeface="Arial"/>
            </a:endParaRPr>
          </a:p>
          <a:p>
            <a:pPr indent="0">
              <a:lnSpc>
                <a:spcPct val="100000"/>
              </a:lnSpc>
              <a:buNone/>
              <a:tabLst>
                <a:tab pos="0" algn="l"/>
              </a:tabLst>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indent="0">
              <a:lnSpc>
                <a:spcPct val="100000"/>
              </a:lnSpc>
              <a:buNone/>
              <a:tabLst>
                <a:tab pos="0" algn="l"/>
              </a:tabLst>
            </a:pPr>
            <a:r>
              <a:rPr lang="en-CA" sz="2000" b="1" strike="noStrike" spc="-1">
                <a:solidFill>
                  <a:srgbClr val="000000"/>
                </a:solidFill>
                <a:latin typeface="Arial"/>
                <a:ea typeface="Geneva"/>
              </a:rPr>
              <a:t>Thought provoking questions </a:t>
            </a:r>
            <a:r>
              <a:rPr lang="en-CA" sz="2000" b="0" strike="noStrike" spc="-1">
                <a:solidFill>
                  <a:srgbClr val="000000"/>
                </a:solidFill>
                <a:latin typeface="Arial"/>
                <a:ea typeface="Geneva"/>
              </a:rPr>
              <a:t>also help the young person to understand more about themselves, how vaping has become part of their life and helps them connect more deeply with their reasons for stopping: “what reasons do you have for stopping?”, “how do you feel about your smoking?”, “what do you enjoy most and least about smoking?”</a:t>
            </a:r>
            <a:endParaRPr lang="en-GB" sz="2000" b="0" strike="noStrike" spc="-1">
              <a:solidFill>
                <a:srgbClr val="000000"/>
              </a:solidFill>
              <a:latin typeface="Arial"/>
            </a:endParaRPr>
          </a:p>
          <a:p>
            <a:pPr indent="0">
              <a:lnSpc>
                <a:spcPct val="100000"/>
              </a:lnSpc>
              <a:buNone/>
              <a:tabLst>
                <a:tab pos="0" algn="l"/>
              </a:tabLst>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CA" sz="2000" b="1" strike="noStrike" spc="-1">
                <a:solidFill>
                  <a:srgbClr val="000000"/>
                </a:solidFill>
                <a:latin typeface="Arial"/>
                <a:ea typeface="Geneva"/>
              </a:rPr>
              <a:t>Feedback:</a:t>
            </a:r>
            <a:r>
              <a:rPr lang="en-CA" sz="2000" b="0" strike="noStrike" spc="-1">
                <a:solidFill>
                  <a:srgbClr val="000000"/>
                </a:solidFill>
                <a:latin typeface="Arial"/>
                <a:ea typeface="Geneva"/>
              </a:rPr>
              <a:t> key points and observations, taking a strengths-based approach: “so, despite having a difficult week and smoking on one day, you managed to get back on track and not to smoke again, that’s an achievement when things are challenging for you”. This can also boost motivation and self-efficacy.</a:t>
            </a:r>
            <a:endParaRPr lang="en-GB" sz="2000" b="0" strike="noStrike" spc="-1">
              <a:solidFill>
                <a:srgbClr val="000000"/>
              </a:solidFill>
              <a:latin typeface="Arial"/>
            </a:endParaRPr>
          </a:p>
          <a:p>
            <a:pPr indent="0">
              <a:lnSpc>
                <a:spcPct val="100000"/>
              </a:lnSpc>
              <a:buNone/>
              <a:tabLst>
                <a:tab pos="0" algn="l"/>
              </a:tabLst>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CA" sz="2000" b="1" strike="noStrike" spc="-1">
                <a:solidFill>
                  <a:srgbClr val="000000"/>
                </a:solidFill>
                <a:latin typeface="Arial"/>
                <a:ea typeface="Geneva"/>
              </a:rPr>
              <a:t>Summaries:</a:t>
            </a:r>
            <a:r>
              <a:rPr lang="en-CA" sz="2000" b="0" strike="noStrike" spc="-1">
                <a:solidFill>
                  <a:srgbClr val="000000"/>
                </a:solidFill>
                <a:latin typeface="Arial"/>
                <a:ea typeface="Geneva"/>
              </a:rPr>
              <a:t> allow you to gather main points both during and at the end of the conversation or support session and allow you to check that you and the young person were having the same conversation. They can correct your summary or clarify elements if needed. Summaries can also help to:</a:t>
            </a:r>
            <a:endParaRPr lang="en-GB" sz="2000" b="0" strike="noStrike" spc="-1">
              <a:solidFill>
                <a:srgbClr val="000000"/>
              </a:solidFill>
              <a:latin typeface="Arial"/>
            </a:endParaRPr>
          </a:p>
          <a:p>
            <a:pPr marL="628560" lvl="1" indent="-171360">
              <a:lnSpc>
                <a:spcPct val="100000"/>
              </a:lnSpc>
              <a:buClr>
                <a:srgbClr val="000000"/>
              </a:buClr>
              <a:buFont typeface="Arial"/>
              <a:buChar char="•"/>
              <a:tabLst>
                <a:tab pos="0" algn="l"/>
              </a:tabLst>
            </a:pPr>
            <a:r>
              <a:rPr lang="en-CA" sz="2000" b="0" strike="noStrike" spc="-1">
                <a:solidFill>
                  <a:srgbClr val="000000"/>
                </a:solidFill>
                <a:latin typeface="Arial"/>
                <a:ea typeface="Geneva"/>
              </a:rPr>
              <a:t>change direction; let the young person see you have really heard what they said; keep track of key points; signal the conversation/session is coming to an end </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p:txBody>
      </p:sp>
      <p:sp>
        <p:nvSpPr>
          <p:cNvPr id="652" name="PlaceHolder 3"/>
          <p:cNvSpPr>
            <a:spLocks noGrp="1"/>
          </p:cNvSpPr>
          <p:nvPr>
            <p:ph type="sldNum" idx="27"/>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US" sz="1200" b="0" strike="noStrike" spc="-1">
                <a:solidFill>
                  <a:srgbClr val="000000"/>
                </a:solidFill>
                <a:latin typeface="Times New Roman"/>
              </a:defRPr>
            </a:lvl1pPr>
          </a:lstStyle>
          <a:p>
            <a:pPr indent="0" algn="r">
              <a:lnSpc>
                <a:spcPct val="100000"/>
              </a:lnSpc>
              <a:buNone/>
              <a:tabLst>
                <a:tab pos="0" algn="l"/>
              </a:tabLst>
            </a:pPr>
            <a:fld id="{8FDFD9F0-91C3-4DA7-BCC2-7B029335EAF7}" type="slidenum">
              <a:rPr lang="en-US" sz="1200" b="0" strike="noStrike" spc="-1">
                <a:solidFill>
                  <a:srgbClr val="000000"/>
                </a:solidFill>
                <a:latin typeface="Times New Roman"/>
              </a:rPr>
              <a:t>27</a:t>
            </a:fld>
            <a:endParaRPr lang="en-GB" sz="1200" b="0" strike="noStrike" spc="-1">
              <a:solidFill>
                <a:srgbClr val="000000"/>
              </a:solidFill>
              <a:latin typeface="Times New Roman"/>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PlaceHolder 1"/>
          <p:cNvSpPr>
            <a:spLocks noGrp="1" noRot="1" noChangeAspect="1"/>
          </p:cNvSpPr>
          <p:nvPr>
            <p:ph type="sldImg"/>
          </p:nvPr>
        </p:nvSpPr>
        <p:spPr>
          <a:xfrm>
            <a:off x="685800" y="1143000"/>
            <a:ext cx="5486400" cy="3086100"/>
          </a:xfrm>
          <a:prstGeom prst="rect">
            <a:avLst/>
          </a:prstGeom>
          <a:ln w="0">
            <a:noFill/>
          </a:ln>
        </p:spPr>
      </p:sp>
      <p:sp>
        <p:nvSpPr>
          <p:cNvPr id="654"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US" sz="2000" b="1" strike="noStrike" spc="-1">
                <a:solidFill>
                  <a:srgbClr val="000000"/>
                </a:solidFill>
                <a:latin typeface="Calibri"/>
                <a:ea typeface="Calibri"/>
              </a:rPr>
              <a:t>Exercise 3</a:t>
            </a:r>
            <a:endParaRPr lang="en-GB" sz="2000" b="0" strike="noStrike" spc="-1">
              <a:solidFill>
                <a:srgbClr val="000000"/>
              </a:solidFill>
              <a:latin typeface="Arial"/>
            </a:endParaRP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n-lt"/>
                <a:ea typeface="+mn-ea"/>
              </a:rPr>
              <a:t>Activity summary: Guidance questions</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a:t>
            </a:r>
            <a:r>
              <a:rPr lang="en-GB" sz="1200" b="1" strike="noStrike" spc="-1">
                <a:solidFill>
                  <a:srgbClr val="000000"/>
                </a:solidFill>
                <a:latin typeface="+mn-lt"/>
                <a:ea typeface="+mn-ea"/>
              </a:rPr>
              <a:t>Method:</a:t>
            </a:r>
            <a:r>
              <a:rPr lang="en-GB" sz="1200" b="0" strike="noStrike" spc="-1">
                <a:solidFill>
                  <a:srgbClr val="000000"/>
                </a:solidFill>
                <a:latin typeface="+mn-lt"/>
                <a:ea typeface="+mn-ea"/>
              </a:rPr>
              <a:t> Group call out</a:t>
            </a: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5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Ask what else they could ask young people at each step of the guidance</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Use the scaling questions on the next page to stimulate conversation and discussion</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655" name="PlaceHolder 3"/>
          <p:cNvSpPr>
            <a:spLocks noGrp="1"/>
          </p:cNvSpPr>
          <p:nvPr>
            <p:ph type="sldNum" idx="28"/>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17918460-0D7E-46DD-B0F2-6ADC1DB6CA9D}" type="slidenum">
              <a:rPr lang="en-GB" sz="1200" b="0" strike="noStrike" spc="-1">
                <a:solidFill>
                  <a:srgbClr val="000000"/>
                </a:solidFill>
                <a:latin typeface="Times New Roman"/>
              </a:rPr>
              <a:t>28</a:t>
            </a:fld>
            <a:endParaRPr lang="en-GB" sz="1200" b="0" strike="noStrike" spc="-1">
              <a:solidFill>
                <a:srgbClr val="000000"/>
              </a:solidFill>
              <a:latin typeface="Times New Roman"/>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PlaceHolder 1"/>
          <p:cNvSpPr>
            <a:spLocks noGrp="1" noRot="1" noChangeAspect="1"/>
          </p:cNvSpPr>
          <p:nvPr>
            <p:ph type="sldImg"/>
          </p:nvPr>
        </p:nvSpPr>
        <p:spPr>
          <a:xfrm>
            <a:off x="685800" y="1143000"/>
            <a:ext cx="5485680" cy="3085560"/>
          </a:xfrm>
          <a:prstGeom prst="rect">
            <a:avLst/>
          </a:prstGeom>
          <a:ln w="0">
            <a:noFill/>
          </a:ln>
        </p:spPr>
      </p:sp>
      <p:sp>
        <p:nvSpPr>
          <p:cNvPr id="657"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1" strike="noStrike" spc="-1">
                <a:solidFill>
                  <a:srgbClr val="000000"/>
                </a:solidFill>
                <a:latin typeface="Calibri"/>
                <a:ea typeface="Aptos"/>
              </a:rPr>
              <a:t>Changing perspectives worksheet Part 2</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Calibri"/>
                <a:ea typeface="Aptos"/>
              </a:rPr>
              <a:t>Use the scaling questions on the Changing perspective worksheet to stimulate the conversations and discuss how young people feel about stopping smoking – in terms of importance, motivation and confidence</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Calibri"/>
                <a:ea typeface="Aptos"/>
              </a:rPr>
              <a:t>Method:</a:t>
            </a:r>
            <a:endParaRPr lang="en-GB" sz="1200" b="0" strike="noStrike" spc="-1">
              <a:solidFill>
                <a:srgbClr val="000000"/>
              </a:solidFill>
              <a:latin typeface="Arial"/>
            </a:endParaRPr>
          </a:p>
          <a:p>
            <a:pPr marL="171360" indent="-171360">
              <a:lnSpc>
                <a:spcPct val="100000"/>
              </a:lnSpc>
              <a:buClr>
                <a:srgbClr val="000000"/>
              </a:buClr>
              <a:buFont typeface="Arial"/>
              <a:buChar char="•"/>
              <a:tabLst>
                <a:tab pos="457200" algn="l"/>
              </a:tabLst>
            </a:pPr>
            <a:r>
              <a:rPr lang="en-GB" sz="1200" b="0" strike="noStrike" spc="-1">
                <a:solidFill>
                  <a:srgbClr val="000000"/>
                </a:solidFill>
                <a:latin typeface="Calibri"/>
                <a:ea typeface="Aptos"/>
              </a:rPr>
              <a:t>Ask young people to respond to the questions. Investigate the responses before asking the next questions, as follows.</a:t>
            </a:r>
            <a:endParaRPr lang="en-GB" sz="1200" b="0" strike="noStrike" spc="-1">
              <a:solidFill>
                <a:srgbClr val="000000"/>
              </a:solidFill>
              <a:latin typeface="Arial"/>
            </a:endParaRPr>
          </a:p>
          <a:p>
            <a:pPr marL="628560" lvl="1" indent="-171360">
              <a:lnSpc>
                <a:spcPct val="100000"/>
              </a:lnSpc>
              <a:buClr>
                <a:srgbClr val="000000"/>
              </a:buClr>
              <a:buFont typeface="Courier New"/>
              <a:buChar char="o"/>
              <a:tabLst>
                <a:tab pos="457200" algn="l"/>
              </a:tabLst>
            </a:pPr>
            <a:r>
              <a:rPr lang="en-GB" sz="1200" b="0" strike="noStrike" spc="-1">
                <a:solidFill>
                  <a:srgbClr val="000000"/>
                </a:solidFill>
                <a:latin typeface="Calibri"/>
                <a:ea typeface="Cambria"/>
              </a:rPr>
              <a:t>What brought you to this number and not a lower number?</a:t>
            </a:r>
            <a:endParaRPr lang="en-GB" sz="1200" b="0" strike="noStrike" spc="-1">
              <a:solidFill>
                <a:srgbClr val="000000"/>
              </a:solidFill>
              <a:latin typeface="Arial"/>
            </a:endParaRPr>
          </a:p>
          <a:p>
            <a:pPr marL="628560" lvl="1" indent="-171360">
              <a:lnSpc>
                <a:spcPct val="100000"/>
              </a:lnSpc>
              <a:buClr>
                <a:srgbClr val="000000"/>
              </a:buClr>
              <a:buFont typeface="Courier New"/>
              <a:buChar char="o"/>
              <a:tabLst>
                <a:tab pos="457200" algn="l"/>
              </a:tabLst>
            </a:pPr>
            <a:r>
              <a:rPr lang="en-GB" sz="1200" b="0" strike="noStrike" spc="-1">
                <a:solidFill>
                  <a:srgbClr val="000000"/>
                </a:solidFill>
                <a:latin typeface="Calibri"/>
                <a:ea typeface="Cambria"/>
              </a:rPr>
              <a:t>What will you have to do to get to the next number up the scale? </a:t>
            </a:r>
            <a:endParaRPr lang="en-GB" sz="1200" b="0" strike="noStrike" spc="-1">
              <a:solidFill>
                <a:srgbClr val="000000"/>
              </a:solidFill>
              <a:latin typeface="Arial"/>
            </a:endParaRPr>
          </a:p>
          <a:p>
            <a:pPr marL="628560" lvl="1" indent="-171360">
              <a:lnSpc>
                <a:spcPct val="100000"/>
              </a:lnSpc>
              <a:buClr>
                <a:srgbClr val="000000"/>
              </a:buClr>
              <a:buFont typeface="Courier New"/>
              <a:buChar char="o"/>
              <a:tabLst>
                <a:tab pos="457200" algn="l"/>
              </a:tabLst>
            </a:pPr>
            <a:r>
              <a:rPr lang="en-GB" sz="1200" b="0" strike="noStrike" spc="-1">
                <a:solidFill>
                  <a:srgbClr val="000000"/>
                </a:solidFill>
                <a:latin typeface="Calibri"/>
                <a:ea typeface="Cambria"/>
              </a:rPr>
              <a:t>Focus on small steps to increase motivation and confidence</a:t>
            </a:r>
            <a:endParaRPr lang="en-GB" sz="1200" b="0" strike="noStrike" spc="-1">
              <a:solidFill>
                <a:srgbClr val="000000"/>
              </a:solidFill>
              <a:latin typeface="Arial"/>
            </a:endParaRPr>
          </a:p>
          <a:p>
            <a:pPr marL="171360" indent="-171360">
              <a:lnSpc>
                <a:spcPct val="100000"/>
              </a:lnSpc>
              <a:buClr>
                <a:srgbClr val="000000"/>
              </a:buClr>
              <a:buFont typeface="Arial"/>
              <a:buChar char="•"/>
              <a:tabLst>
                <a:tab pos="457200" algn="l"/>
              </a:tabLst>
            </a:pPr>
            <a:r>
              <a:rPr lang="en-GB" sz="1200" b="0" strike="noStrike" spc="-1">
                <a:solidFill>
                  <a:srgbClr val="000000"/>
                </a:solidFill>
                <a:latin typeface="Calibri"/>
                <a:ea typeface="Aptos"/>
              </a:rPr>
              <a:t>Explain that although a young person’s motivation may be high, they may have low confidence due to past circumstances or influences of others</a:t>
            </a:r>
            <a:endParaRPr lang="en-GB" sz="1200" b="0" strike="noStrike" spc="-1">
              <a:solidFill>
                <a:srgbClr val="000000"/>
              </a:solidFill>
              <a:latin typeface="Arial"/>
            </a:endParaRPr>
          </a:p>
          <a:p>
            <a:pPr marL="171360" indent="-171360">
              <a:lnSpc>
                <a:spcPct val="100000"/>
              </a:lnSpc>
              <a:buClr>
                <a:srgbClr val="000000"/>
              </a:buClr>
              <a:buFont typeface="Arial"/>
              <a:buChar char="•"/>
              <a:tabLst>
                <a:tab pos="457200" algn="l"/>
              </a:tabLst>
            </a:pPr>
            <a:r>
              <a:rPr lang="en-GB" sz="1200" b="0" strike="noStrike" spc="-1">
                <a:solidFill>
                  <a:srgbClr val="000000"/>
                </a:solidFill>
                <a:latin typeface="Calibri"/>
                <a:ea typeface="Aptos"/>
              </a:rPr>
              <a:t>Human motivation is also fluid especially in young people and can shift from moment to moment, depending where they are, who they are with, what they value and how they are feeling.  It can be influenced positively by someone they trust and who is credible.</a:t>
            </a:r>
            <a:endParaRPr lang="en-GB" sz="1200" b="0" strike="noStrike" spc="-1">
              <a:solidFill>
                <a:srgbClr val="000000"/>
              </a:solidFill>
              <a:latin typeface="Arial"/>
            </a:endParaRPr>
          </a:p>
          <a:p>
            <a:pPr marL="171360" indent="-171360">
              <a:lnSpc>
                <a:spcPct val="100000"/>
              </a:lnSpc>
              <a:buClr>
                <a:srgbClr val="000000"/>
              </a:buClr>
              <a:buFont typeface="Arial"/>
              <a:buChar char="•"/>
              <a:tabLst>
                <a:tab pos="457200" algn="l"/>
              </a:tabLst>
            </a:pPr>
            <a:r>
              <a:rPr lang="en-GB" sz="1200" b="0" strike="noStrike" spc="-1">
                <a:solidFill>
                  <a:srgbClr val="000000"/>
                </a:solidFill>
                <a:latin typeface="Calibri"/>
                <a:ea typeface="Aptos"/>
              </a:rPr>
              <a:t>Highlight that asking scaling questions can be a really good talking tool and useful guide to assessing readiness and commitment to stopping smoking.</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spcBef>
                <a:spcPts val="360"/>
              </a:spcBef>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p:txBody>
      </p:sp>
      <p:sp>
        <p:nvSpPr>
          <p:cNvPr id="658" name="PlaceHolder 3"/>
          <p:cNvSpPr>
            <a:spLocks noGrp="1"/>
          </p:cNvSpPr>
          <p:nvPr>
            <p:ph type="sldNum" idx="29"/>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D216947D-020B-4DDD-B196-CA6C2B6B3BFF}" type="slidenum">
              <a:rPr lang="en-GB" sz="1200" b="0" strike="noStrike" spc="-1">
                <a:solidFill>
                  <a:srgbClr val="000000"/>
                </a:solidFill>
                <a:latin typeface="Times New Roman"/>
              </a:rPr>
              <a:t>29</a:t>
            </a:fld>
            <a:endParaRPr lang="en-GB" sz="1200" b="0" strike="noStrike" spc="-1">
              <a:solidFill>
                <a:srgbClr val="000000"/>
              </a:solidFill>
              <a:latin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 name="PlaceHolder 1"/>
          <p:cNvSpPr>
            <a:spLocks noGrp="1" noRot="1" noChangeAspect="1"/>
          </p:cNvSpPr>
          <p:nvPr>
            <p:ph type="sldImg"/>
          </p:nvPr>
        </p:nvSpPr>
        <p:spPr>
          <a:xfrm>
            <a:off x="685800" y="1143000"/>
            <a:ext cx="5485680" cy="3085560"/>
          </a:xfrm>
          <a:prstGeom prst="rect">
            <a:avLst/>
          </a:prstGeom>
          <a:ln w="0">
            <a:noFill/>
          </a:ln>
        </p:spPr>
      </p:sp>
      <p:sp>
        <p:nvSpPr>
          <p:cNvPr id="660"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buNone/>
            </a:pPr>
            <a:endParaRPr lang="en-GB" sz="1800" b="0" strike="noStrike" spc="-1">
              <a:solidFill>
                <a:srgbClr val="000000"/>
              </a:solidFill>
              <a:latin typeface="Arial"/>
            </a:endParaRPr>
          </a:p>
        </p:txBody>
      </p:sp>
      <p:sp>
        <p:nvSpPr>
          <p:cNvPr id="661" name="PlaceHolder 3"/>
          <p:cNvSpPr>
            <a:spLocks noGrp="1"/>
          </p:cNvSpPr>
          <p:nvPr>
            <p:ph type="sldNum" idx="30"/>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4802D562-9867-4C97-9208-9458B5DA9CC5}" type="slidenum">
              <a:rPr lang="en-GB" sz="1200" b="0" strike="noStrike" spc="-1">
                <a:solidFill>
                  <a:srgbClr val="000000"/>
                </a:solidFill>
                <a:latin typeface="Times New Roman"/>
              </a:rPr>
              <a:t>30</a:t>
            </a:fld>
            <a:endParaRPr lang="en-GB" sz="1200" b="0" strike="noStrike" spc="-1">
              <a:solidFill>
                <a:srgbClr val="000000"/>
              </a:solidFill>
              <a:latin typeface="Times New Roman"/>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 name="PlaceHolder 1"/>
          <p:cNvSpPr>
            <a:spLocks noGrp="1" noRot="1" noChangeAspect="1"/>
          </p:cNvSpPr>
          <p:nvPr>
            <p:ph type="sldImg"/>
          </p:nvPr>
        </p:nvSpPr>
        <p:spPr>
          <a:xfrm>
            <a:off x="685800" y="1143000"/>
            <a:ext cx="5486400" cy="3086100"/>
          </a:xfrm>
          <a:prstGeom prst="rect">
            <a:avLst/>
          </a:prstGeom>
          <a:ln w="0">
            <a:noFill/>
          </a:ln>
        </p:spPr>
      </p:sp>
      <p:sp>
        <p:nvSpPr>
          <p:cNvPr id="663"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1" strike="noStrike" spc="-1">
                <a:solidFill>
                  <a:srgbClr val="000000"/>
                </a:solidFill>
                <a:latin typeface="Arial"/>
              </a:rPr>
              <a:t>There are many challenges to supporting young people to stop smoking.</a:t>
            </a: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Where available, get help from the local stop smoking services or from local youth agencies who have experience in helping young people to stop smoking</a:t>
            </a: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There is limited evidence that behavioural support or stop smoking aids increase young peoples’ chances of stopping smoking.</a:t>
            </a:r>
          </a:p>
          <a:p>
            <a:pPr marL="216000" indent="0">
              <a:lnSpc>
                <a:spcPct val="100000"/>
              </a:lnSpc>
              <a:buNone/>
              <a:tabLst>
                <a:tab pos="0" algn="l"/>
              </a:tabLst>
            </a:pPr>
            <a:r>
              <a:rPr lang="en-GB" sz="2000" b="0" strike="noStrike" spc="-1">
                <a:solidFill>
                  <a:srgbClr val="000000"/>
                </a:solidFill>
                <a:latin typeface="Arial"/>
              </a:rPr>
              <a:t>But you can offer hope and help, share your experience of helping other young people to quit, share that it can be done and the benefits of stopping smoking.</a:t>
            </a: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1" strike="noStrike" spc="-1">
                <a:solidFill>
                  <a:srgbClr val="000000"/>
                </a:solidFill>
                <a:latin typeface="Arial"/>
              </a:rPr>
              <a:t>It is down to the young person and you to get this done.</a:t>
            </a:r>
            <a:endParaRPr lang="en-GB" sz="2000" b="0" strike="noStrike" spc="-1">
              <a:solidFill>
                <a:srgbClr val="000000"/>
              </a:solidFill>
              <a:latin typeface="Arial"/>
            </a:endParaRPr>
          </a:p>
          <a:p>
            <a:pPr marL="216000" indent="0">
              <a:lnSpc>
                <a:spcPct val="100000"/>
              </a:lnSpc>
              <a:buNone/>
              <a:tabLst>
                <a:tab pos="0" algn="l"/>
              </a:tabLst>
            </a:pPr>
            <a:r>
              <a:rPr lang="en-GB" sz="2000" b="1" strike="noStrike" spc="-1">
                <a:solidFill>
                  <a:srgbClr val="000000"/>
                </a:solidFill>
                <a:latin typeface="Arial"/>
              </a:rPr>
              <a:t>Keep notes on what worked, what doesn’t and build your own evidence base.</a:t>
            </a:r>
            <a:endParaRPr lang="en-GB" sz="2000" b="0" strike="noStrike" spc="-1">
              <a:solidFill>
                <a:srgbClr val="000000"/>
              </a:solidFill>
              <a:latin typeface="Arial"/>
            </a:endParaRPr>
          </a:p>
          <a:p>
            <a:pPr marL="216000" indent="0">
              <a:lnSpc>
                <a:spcPct val="100000"/>
              </a:lnSpc>
              <a:buNone/>
              <a:tabLst>
                <a:tab pos="0" algn="l"/>
              </a:tabLst>
            </a:pPr>
            <a:endParaRPr lang="en-GB" sz="2000" b="0" strike="noStrike" spc="-1">
              <a:solidFill>
                <a:srgbClr val="000000"/>
              </a:solidFill>
              <a:latin typeface="Arial"/>
            </a:endParaRPr>
          </a:p>
        </p:txBody>
      </p:sp>
      <p:sp>
        <p:nvSpPr>
          <p:cNvPr id="664" name="PlaceHolder 3"/>
          <p:cNvSpPr>
            <a:spLocks noGrp="1"/>
          </p:cNvSpPr>
          <p:nvPr>
            <p:ph type="sldNum" idx="31"/>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0FE1AF99-B120-42A0-8F1D-DFF2DBC60B23}" type="slidenum">
              <a:rPr lang="en-GB" sz="1200" b="0" strike="noStrike" spc="-1">
                <a:solidFill>
                  <a:srgbClr val="000000"/>
                </a:solidFill>
                <a:latin typeface="Times New Roman"/>
              </a:rPr>
              <a:t>31</a:t>
            </a:fld>
            <a:endParaRPr lang="en-GB" sz="1200" b="0" strike="noStrike" spc="-1">
              <a:solidFill>
                <a:srgbClr val="000000"/>
              </a:solidFill>
              <a:latin typeface="Times New Roman"/>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84A9-64EB-452E-B1A1-948D3025E8ED}"/>
            </a:ext>
          </a:extLst>
        </p:cNvPr>
        <p:cNvGrpSpPr/>
        <p:nvPr/>
      </p:nvGrpSpPr>
      <p:grpSpPr>
        <a:xfrm>
          <a:off x="0" y="0"/>
          <a:ext cx="0" cy="0"/>
          <a:chOff x="0" y="0"/>
          <a:chExt cx="0" cy="0"/>
        </a:xfrm>
      </p:grpSpPr>
      <p:sp>
        <p:nvSpPr>
          <p:cNvPr id="591" name="PlaceHolder 1">
            <a:extLst>
              <a:ext uri="{FF2B5EF4-FFF2-40B4-BE49-F238E27FC236}">
                <a16:creationId xmlns:a16="http://schemas.microsoft.com/office/drawing/2014/main" id="{361CDAD8-ABD8-EC49-3E44-B5D3FCC8B754}"/>
              </a:ext>
            </a:extLst>
          </p:cNvPr>
          <p:cNvSpPr>
            <a:spLocks noGrp="1" noRot="1" noChangeAspect="1"/>
          </p:cNvSpPr>
          <p:nvPr>
            <p:ph type="sldImg"/>
          </p:nvPr>
        </p:nvSpPr>
        <p:spPr>
          <a:xfrm>
            <a:off x="685800" y="1143000"/>
            <a:ext cx="5486400" cy="3086100"/>
          </a:xfrm>
          <a:prstGeom prst="rect">
            <a:avLst/>
          </a:prstGeom>
          <a:ln w="0">
            <a:noFill/>
          </a:ln>
        </p:spPr>
      </p:sp>
      <p:sp>
        <p:nvSpPr>
          <p:cNvPr id="592" name="PlaceHolder 2">
            <a:extLst>
              <a:ext uri="{FF2B5EF4-FFF2-40B4-BE49-F238E27FC236}">
                <a16:creationId xmlns:a16="http://schemas.microsoft.com/office/drawing/2014/main" id="{1A9F6D52-D102-913D-5003-BE1FE6BE0A13}"/>
              </a:ext>
            </a:extLst>
          </p:cNvPr>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US" sz="2000" b="0" strike="noStrike" spc="-1" dirty="0">
                <a:solidFill>
                  <a:srgbClr val="000000"/>
                </a:solidFill>
                <a:latin typeface="+mn-lt"/>
                <a:ea typeface="+mn-ea"/>
              </a:rPr>
              <a:t>This is for reference only and specialist services will be able to provide advice on how the products works, the correct usage, techniques and dosage, and the process for accessing NRT.</a:t>
            </a:r>
            <a:endParaRPr lang="en-GB" sz="2000" b="0" strike="noStrike" spc="-1" dirty="0">
              <a:solidFill>
                <a:srgbClr val="000000"/>
              </a:solidFill>
              <a:latin typeface="+mn-lt"/>
            </a:endParaRPr>
          </a:p>
          <a:p>
            <a:pPr marL="216000" indent="0">
              <a:lnSpc>
                <a:spcPct val="100000"/>
              </a:lnSpc>
              <a:buNone/>
              <a:tabLst>
                <a:tab pos="0" algn="l"/>
              </a:tabLst>
            </a:pPr>
            <a:endParaRPr lang="en-GB" sz="2000" b="0" strike="noStrike" spc="-1" dirty="0">
              <a:solidFill>
                <a:srgbClr val="000000"/>
              </a:solidFill>
              <a:latin typeface="+mn-lt"/>
            </a:endParaRPr>
          </a:p>
          <a:p>
            <a:pPr marL="216000" indent="0">
              <a:lnSpc>
                <a:spcPct val="100000"/>
              </a:lnSpc>
              <a:buNone/>
              <a:tabLst>
                <a:tab pos="0" algn="l"/>
              </a:tabLst>
            </a:pPr>
            <a:r>
              <a:rPr lang="en-US" sz="2000" b="0" strike="noStrike" spc="-1" dirty="0">
                <a:solidFill>
                  <a:srgbClr val="000000"/>
                </a:solidFill>
                <a:latin typeface="+mn-lt"/>
                <a:ea typeface="+mn-ea"/>
              </a:rPr>
              <a:t>There are 7 types of NRT products available and they all work in slightly different ways. ​</a:t>
            </a:r>
            <a:endParaRPr lang="en-GB" sz="2000" b="0" strike="noStrike" spc="-1" dirty="0">
              <a:solidFill>
                <a:srgbClr val="000000"/>
              </a:solidFill>
              <a:latin typeface="+mn-lt"/>
            </a:endParaRPr>
          </a:p>
          <a:p>
            <a:pPr marL="216000" indent="0">
              <a:lnSpc>
                <a:spcPct val="100000"/>
              </a:lnSpc>
              <a:buNone/>
              <a:tabLst>
                <a:tab pos="0" algn="l"/>
              </a:tabLst>
            </a:pPr>
            <a:r>
              <a:rPr lang="en-US" sz="2000" b="0" strike="noStrike" spc="-1" dirty="0">
                <a:solidFill>
                  <a:srgbClr val="000000"/>
                </a:solidFill>
                <a:latin typeface="+mn-lt"/>
                <a:ea typeface="+mn-ea"/>
              </a:rPr>
              <a:t>​​</a:t>
            </a:r>
            <a:endParaRPr lang="en-GB" sz="2000" b="0" strike="noStrike" spc="-1" dirty="0">
              <a:solidFill>
                <a:srgbClr val="000000"/>
              </a:solidFill>
              <a:latin typeface="+mn-lt"/>
            </a:endParaRPr>
          </a:p>
          <a:p>
            <a:pPr marL="216000" indent="0">
              <a:lnSpc>
                <a:spcPct val="100000"/>
              </a:lnSpc>
              <a:buNone/>
              <a:tabLst>
                <a:tab pos="0" algn="l"/>
              </a:tabLst>
            </a:pPr>
            <a:r>
              <a:rPr lang="en-US" sz="2000" b="1" strike="noStrike" spc="-1" dirty="0">
                <a:solidFill>
                  <a:srgbClr val="000000"/>
                </a:solidFill>
                <a:latin typeface="+mn-lt"/>
                <a:ea typeface="+mn-ea"/>
              </a:rPr>
              <a:t>The patch </a:t>
            </a:r>
            <a:r>
              <a:rPr lang="en-US" sz="2000" b="0" strike="noStrike" spc="-1" dirty="0">
                <a:solidFill>
                  <a:srgbClr val="000000"/>
                </a:solidFill>
                <a:latin typeface="+mn-lt"/>
                <a:ea typeface="+mn-ea"/>
              </a:rPr>
              <a:t>is good as a foundation product as it slowly releases nicotine through the skin and into the bloodstream throughout the day. ​</a:t>
            </a:r>
            <a:endParaRPr lang="en-GB" sz="2000" b="0" strike="noStrike" spc="-1" dirty="0">
              <a:solidFill>
                <a:srgbClr val="000000"/>
              </a:solidFill>
              <a:latin typeface="+mn-lt"/>
            </a:endParaRPr>
          </a:p>
          <a:p>
            <a:pPr marL="216000" indent="0">
              <a:lnSpc>
                <a:spcPct val="100000"/>
              </a:lnSpc>
              <a:buNone/>
              <a:tabLst>
                <a:tab pos="0" algn="l"/>
              </a:tabLst>
            </a:pPr>
            <a:r>
              <a:rPr lang="en-US" sz="2000" b="0" strike="noStrike" spc="-1" dirty="0">
                <a:solidFill>
                  <a:srgbClr val="000000"/>
                </a:solidFill>
                <a:latin typeface="+mn-lt"/>
                <a:ea typeface="+mn-ea"/>
              </a:rPr>
              <a:t>It can be supplemented with one of the other faster acting products like the </a:t>
            </a:r>
            <a:r>
              <a:rPr lang="en-US" sz="2000" b="1" strike="noStrike" spc="-1" dirty="0">
                <a:solidFill>
                  <a:srgbClr val="000000"/>
                </a:solidFill>
                <a:latin typeface="+mn-lt"/>
                <a:ea typeface="+mn-ea"/>
              </a:rPr>
              <a:t>gum, mouth spray, nasal spray, lozenge, microtab, or inhalator</a:t>
            </a:r>
            <a:r>
              <a:rPr lang="en-US" sz="2000" b="0" strike="noStrike" spc="-1" dirty="0">
                <a:solidFill>
                  <a:srgbClr val="000000"/>
                </a:solidFill>
                <a:latin typeface="+mn-lt"/>
                <a:ea typeface="+mn-ea"/>
              </a:rPr>
              <a:t>. </a:t>
            </a:r>
            <a:endParaRPr lang="en-GB" sz="2000" b="0" strike="noStrike" spc="-1" dirty="0">
              <a:solidFill>
                <a:srgbClr val="000000"/>
              </a:solidFill>
              <a:latin typeface="+mn-lt"/>
            </a:endParaRPr>
          </a:p>
          <a:p>
            <a:pPr marL="216000" indent="0">
              <a:lnSpc>
                <a:spcPct val="100000"/>
              </a:lnSpc>
              <a:buNone/>
              <a:tabLst>
                <a:tab pos="0" algn="l"/>
              </a:tabLst>
            </a:pPr>
            <a:r>
              <a:rPr lang="en-US" sz="2000" b="0" strike="noStrike" spc="-1" dirty="0">
                <a:solidFill>
                  <a:srgbClr val="000000"/>
                </a:solidFill>
                <a:latin typeface="+mn-lt"/>
                <a:ea typeface="+mn-ea"/>
              </a:rPr>
              <a:t>It is important to understand the protocols for use of NRT where the young people are e.g. school, college, workplace​</a:t>
            </a:r>
            <a:endParaRPr lang="en-GB" sz="2000" b="0" strike="noStrike" spc="-1" dirty="0">
              <a:solidFill>
                <a:srgbClr val="000000"/>
              </a:solidFill>
              <a:latin typeface="+mn-lt"/>
            </a:endParaRPr>
          </a:p>
          <a:p>
            <a:pPr marL="216000" indent="0">
              <a:lnSpc>
                <a:spcPct val="100000"/>
              </a:lnSpc>
              <a:buNone/>
              <a:tabLst>
                <a:tab pos="0" algn="l"/>
              </a:tabLst>
            </a:pPr>
            <a:r>
              <a:rPr lang="en-US" sz="2000" b="0" strike="noStrike" spc="-1" dirty="0">
                <a:solidFill>
                  <a:srgbClr val="000000"/>
                </a:solidFill>
                <a:latin typeface="+mn-lt"/>
                <a:ea typeface="+mn-ea"/>
              </a:rPr>
              <a:t>​</a:t>
            </a:r>
            <a:endParaRPr lang="en-GB" sz="2000" b="0" strike="noStrike" spc="-1" dirty="0">
              <a:solidFill>
                <a:srgbClr val="000000"/>
              </a:solidFill>
              <a:latin typeface="+mn-lt"/>
            </a:endParaRPr>
          </a:p>
        </p:txBody>
      </p:sp>
      <p:sp>
        <p:nvSpPr>
          <p:cNvPr id="593" name="PlaceHolder 3">
            <a:extLst>
              <a:ext uri="{FF2B5EF4-FFF2-40B4-BE49-F238E27FC236}">
                <a16:creationId xmlns:a16="http://schemas.microsoft.com/office/drawing/2014/main" id="{AAAA57DF-219C-39E0-BC98-BB249D0DA1A4}"/>
              </a:ext>
            </a:extLst>
          </p:cNvPr>
          <p:cNvSpPr>
            <a:spLocks noGrp="1"/>
          </p:cNvSpPr>
          <p:nvPr>
            <p:ph type="sldNum" idx="8"/>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EF7CF113-9345-4340-951B-43B469C2FBB0}" type="slidenum">
              <a:rPr lang="en-GB" sz="1200" b="0" strike="noStrike" spc="-1">
                <a:solidFill>
                  <a:srgbClr val="000000"/>
                </a:solidFill>
                <a:latin typeface="Times New Roman"/>
              </a:rPr>
              <a:t>32</a:t>
            </a:fld>
            <a:endParaRPr lang="en-GB" sz="1200" b="0" strike="noStrike" spc="-1">
              <a:solidFill>
                <a:srgbClr val="000000"/>
              </a:solidFill>
              <a:latin typeface="Times New Roman"/>
            </a:endParaRPr>
          </a:p>
        </p:txBody>
      </p:sp>
    </p:spTree>
    <p:extLst>
      <p:ext uri="{BB962C8B-B14F-4D97-AF65-F5344CB8AC3E}">
        <p14:creationId xmlns:p14="http://schemas.microsoft.com/office/powerpoint/2010/main" val="830816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PlaceHolder 1"/>
          <p:cNvSpPr>
            <a:spLocks noGrp="1" noRot="1" noChangeAspect="1"/>
          </p:cNvSpPr>
          <p:nvPr>
            <p:ph type="sldImg"/>
          </p:nvPr>
        </p:nvSpPr>
        <p:spPr>
          <a:xfrm>
            <a:off x="685800" y="1143000"/>
            <a:ext cx="5486400" cy="3086100"/>
          </a:xfrm>
          <a:prstGeom prst="rect">
            <a:avLst/>
          </a:prstGeom>
          <a:ln w="0">
            <a:noFill/>
          </a:ln>
        </p:spPr>
      </p:sp>
      <p:sp>
        <p:nvSpPr>
          <p:cNvPr id="589"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This slide details some of the key findings and statements from the NCSCT Young people and stopping smoking briefing 2025</a:t>
            </a:r>
          </a:p>
          <a:p>
            <a:pPr marL="216000" indent="0">
              <a:lnSpc>
                <a:spcPct val="100000"/>
              </a:lnSpc>
              <a:buNone/>
              <a:tabLst>
                <a:tab pos="0" algn="l"/>
              </a:tabLst>
            </a:pPr>
            <a:r>
              <a:rPr lang="en-GB" sz="2000" b="0" strike="noStrike" spc="-1">
                <a:solidFill>
                  <a:srgbClr val="000000"/>
                </a:solidFill>
                <a:latin typeface="Arial"/>
              </a:rPr>
              <a:t>It is important to have read the 2025 ‘Young people and stopping smoking’ briefing from the NCSCT in advance and this training assumes that has been done.</a:t>
            </a: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The briefing provides guidance on how to assist young people to stop smoking and suggests answers to commonly asked questions.  It also summarises the patterns and prevalence of smoking among young people, details trends in the use of tobacco by them and summarises the evidence on smoking and health.  Note: the briefing does not cover smoking of cannabis.</a:t>
            </a: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For this briefing and this training young people are defined as those under 18.</a:t>
            </a: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This training, undertaken in conjunction with NCSCT Young people and stopping vaping ‘briefing 2025.</a:t>
            </a:r>
          </a:p>
          <a:p>
            <a:pPr marL="216000" indent="0">
              <a:lnSpc>
                <a:spcPct val="100000"/>
              </a:lnSpc>
              <a:buNone/>
              <a:tabLst>
                <a:tab pos="0" algn="l"/>
              </a:tabLst>
            </a:pPr>
            <a:endParaRPr lang="en-GB" sz="2000" b="0" strike="noStrike" spc="-1">
              <a:solidFill>
                <a:srgbClr val="000000"/>
              </a:solidFill>
              <a:latin typeface="Arial"/>
            </a:endParaRPr>
          </a:p>
        </p:txBody>
      </p:sp>
      <p:sp>
        <p:nvSpPr>
          <p:cNvPr id="590" name="PlaceHolder 3"/>
          <p:cNvSpPr>
            <a:spLocks noGrp="1"/>
          </p:cNvSpPr>
          <p:nvPr>
            <p:ph type="sldNum" idx="7"/>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5AEDC1D4-F8DA-4F52-A0AC-1AB2C55645F4}" type="slidenum">
              <a:rPr lang="en-GB" sz="1200" b="0" strike="noStrike" spc="-1">
                <a:solidFill>
                  <a:srgbClr val="000000"/>
                </a:solidFill>
                <a:latin typeface="Times New Roman"/>
              </a:rPr>
              <a:t>5</a:t>
            </a:fld>
            <a:endParaRPr lang="en-GB" sz="1200" b="0" strike="noStrike" spc="-1">
              <a:solidFill>
                <a:srgbClr val="000000"/>
              </a:solidFill>
              <a:latin typeface="Times New Roman"/>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PlaceHolder 1"/>
          <p:cNvSpPr>
            <a:spLocks noGrp="1" noRot="1" noChangeAspect="1"/>
          </p:cNvSpPr>
          <p:nvPr>
            <p:ph type="sldImg"/>
          </p:nvPr>
        </p:nvSpPr>
        <p:spPr>
          <a:xfrm>
            <a:off x="685800" y="1143000"/>
            <a:ext cx="5486400" cy="3086100"/>
          </a:xfrm>
          <a:prstGeom prst="rect">
            <a:avLst/>
          </a:prstGeom>
          <a:ln w="0">
            <a:noFill/>
          </a:ln>
        </p:spPr>
      </p:sp>
      <p:sp>
        <p:nvSpPr>
          <p:cNvPr id="669" name="PlaceHolder 2"/>
          <p:cNvSpPr>
            <a:spLocks noGrp="1"/>
          </p:cNvSpPr>
          <p:nvPr>
            <p:ph type="body"/>
          </p:nvPr>
        </p:nvSpPr>
        <p:spPr>
          <a:xfrm>
            <a:off x="685800" y="4400640"/>
            <a:ext cx="5485680" cy="3599640"/>
          </a:xfrm>
          <a:prstGeom prst="rect">
            <a:avLst/>
          </a:prstGeom>
          <a:noFill/>
          <a:ln w="0">
            <a:noFill/>
          </a:ln>
        </p:spPr>
        <p:txBody>
          <a:bodyPr lIns="0" tIns="0" rIns="0" bIns="0" anchor="t">
            <a:normAutofit fontScale="88500" lnSpcReduction="20000"/>
          </a:bodyPr>
          <a:lstStyle/>
          <a:p>
            <a:pPr marL="174960" indent="0">
              <a:lnSpc>
                <a:spcPct val="100000"/>
              </a:lnSpc>
              <a:buNone/>
              <a:tabLst>
                <a:tab pos="0" algn="l"/>
              </a:tabLst>
            </a:pPr>
            <a:r>
              <a:rPr lang="en-CA" sz="1200" b="0" strike="noStrike" spc="-1">
                <a:solidFill>
                  <a:srgbClr val="000000"/>
                </a:solidFill>
                <a:latin typeface="Century Gothic"/>
                <a:ea typeface="Geneva"/>
              </a:rPr>
              <a:t>This slide is for reference to understand the impact of stopping smoking and withdrawing from nicotine. Not everyone will experience all these and the symptoms are short term.</a:t>
            </a:r>
            <a:endParaRPr lang="en-GB" sz="1200" b="0" strike="noStrike" spc="-1">
              <a:solidFill>
                <a:srgbClr val="000000"/>
              </a:solidFill>
              <a:latin typeface="Arial"/>
            </a:endParaRPr>
          </a:p>
          <a:p>
            <a:pPr marL="174960" indent="0">
              <a:lnSpc>
                <a:spcPct val="100000"/>
              </a:lnSpc>
              <a:buNone/>
              <a:tabLst>
                <a:tab pos="0" algn="l"/>
              </a:tabLst>
            </a:pPr>
            <a:r>
              <a:rPr lang="en-CA" sz="1200" b="0" strike="noStrike" spc="-1">
                <a:solidFill>
                  <a:srgbClr val="000000"/>
                </a:solidFill>
                <a:latin typeface="Century Gothic"/>
                <a:ea typeface="Geneva"/>
              </a:rPr>
              <a:t>the most common withdrawal symptoms are -</a:t>
            </a:r>
            <a:r>
              <a:rPr lang="en-US" sz="1200" b="1" strike="noStrike" spc="-1">
                <a:solidFill>
                  <a:srgbClr val="000000"/>
                </a:solidFill>
                <a:latin typeface="Century Gothic"/>
                <a:ea typeface="Times New Roman"/>
              </a:rPr>
              <a:t> </a:t>
            </a:r>
            <a:r>
              <a:rPr lang="en-CA" sz="1200" b="0" strike="noStrike" spc="-1">
                <a:solidFill>
                  <a:srgbClr val="000000"/>
                </a:solidFill>
                <a:latin typeface="Century Gothic"/>
                <a:ea typeface="Times New Roman"/>
              </a:rPr>
              <a:t> </a:t>
            </a:r>
            <a:endParaRPr lang="en-GB" sz="1200" b="0" strike="noStrike" spc="-1">
              <a:solidFill>
                <a:srgbClr val="000000"/>
              </a:solidFill>
              <a:latin typeface="Arial"/>
            </a:endParaRPr>
          </a:p>
          <a:p>
            <a:pPr marL="326520" indent="-326520">
              <a:lnSpc>
                <a:spcPct val="100000"/>
              </a:lnSpc>
              <a:buClr>
                <a:srgbClr val="000000"/>
              </a:buClr>
              <a:buFont typeface="+mj-lt"/>
              <a:buAutoNum type="arabicPeriod"/>
              <a:tabLst>
                <a:tab pos="0" algn="l"/>
              </a:tabLst>
            </a:pPr>
            <a:r>
              <a:rPr lang="en-GB" sz="1200" b="1" strike="noStrike" spc="-1">
                <a:solidFill>
                  <a:srgbClr val="000000"/>
                </a:solidFill>
                <a:latin typeface="Century Gothic"/>
                <a:ea typeface="Geneva"/>
              </a:rPr>
              <a:t>Light headedness </a:t>
            </a:r>
            <a:r>
              <a:rPr lang="en-GB" sz="1200" b="0" strike="noStrike" spc="-1">
                <a:solidFill>
                  <a:srgbClr val="000000"/>
                </a:solidFill>
                <a:latin typeface="Century Gothic"/>
                <a:ea typeface="Geneva"/>
              </a:rPr>
              <a:t>Increase in oxygen to the brain after carbon monoxide has left the body.</a:t>
            </a:r>
            <a:endParaRPr lang="en-GB" sz="1200" b="0" strike="noStrike" spc="-1">
              <a:solidFill>
                <a:srgbClr val="000000"/>
              </a:solidFill>
              <a:latin typeface="Arial"/>
            </a:endParaRPr>
          </a:p>
          <a:p>
            <a:pPr marL="326520" indent="-326520">
              <a:lnSpc>
                <a:spcPct val="100000"/>
              </a:lnSpc>
              <a:buClr>
                <a:srgbClr val="000000"/>
              </a:buClr>
              <a:buFont typeface="+mj-lt"/>
              <a:buAutoNum type="arabicPeriod"/>
              <a:tabLst>
                <a:tab pos="0" algn="l"/>
              </a:tabLst>
            </a:pPr>
            <a:r>
              <a:rPr lang="en-GB" sz="1200" b="1" strike="noStrike" spc="-1">
                <a:solidFill>
                  <a:srgbClr val="000000"/>
                </a:solidFill>
                <a:latin typeface="Century Gothic"/>
                <a:ea typeface="Geneva"/>
              </a:rPr>
              <a:t>Night-time awakenings </a:t>
            </a:r>
            <a:r>
              <a:rPr lang="en-GB" sz="1200" b="0" strike="noStrike" spc="-1">
                <a:solidFill>
                  <a:srgbClr val="000000"/>
                </a:solidFill>
                <a:latin typeface="Century Gothic"/>
                <a:ea typeface="Geneva"/>
              </a:rPr>
              <a:t>The bodily rhythms have to adapt to their new smoke-free status. </a:t>
            </a:r>
            <a:endParaRPr lang="en-GB" sz="1200" b="0" strike="noStrike" spc="-1">
              <a:solidFill>
                <a:srgbClr val="000000"/>
              </a:solidFill>
              <a:latin typeface="Arial"/>
            </a:endParaRPr>
          </a:p>
          <a:p>
            <a:pPr marL="326520" indent="-326520">
              <a:lnSpc>
                <a:spcPct val="100000"/>
              </a:lnSpc>
              <a:buClr>
                <a:srgbClr val="000000"/>
              </a:buClr>
              <a:buFont typeface="+mj-lt"/>
              <a:buAutoNum type="arabicPeriod"/>
              <a:tabLst>
                <a:tab pos="0" algn="l"/>
              </a:tabLst>
            </a:pPr>
            <a:r>
              <a:rPr lang="en-GB" sz="1200" b="1" strike="noStrike" spc="-1">
                <a:solidFill>
                  <a:srgbClr val="000000"/>
                </a:solidFill>
                <a:latin typeface="Century Gothic"/>
                <a:ea typeface="Geneva"/>
              </a:rPr>
              <a:t>Urges to smoke </a:t>
            </a:r>
            <a:r>
              <a:rPr lang="en-GB" sz="1200" b="0" strike="noStrike" spc="-1">
                <a:solidFill>
                  <a:srgbClr val="000000"/>
                </a:solidFill>
                <a:latin typeface="Century Gothic"/>
                <a:ea typeface="Geneva"/>
              </a:rPr>
              <a:t>Early on the young person may feel that they have constant urges to smoke but after a week or so they are usually able to identify specific urges and trigger to smoke – and take steps to address these.</a:t>
            </a:r>
            <a:endParaRPr lang="en-GB" sz="1200" b="0" strike="noStrike" spc="-1">
              <a:solidFill>
                <a:srgbClr val="000000"/>
              </a:solidFill>
              <a:latin typeface="Arial"/>
            </a:endParaRPr>
          </a:p>
          <a:p>
            <a:pPr marL="326520" indent="-326520">
              <a:lnSpc>
                <a:spcPct val="100000"/>
              </a:lnSpc>
              <a:buClr>
                <a:srgbClr val="000000"/>
              </a:buClr>
              <a:buFont typeface="+mj-lt"/>
              <a:buAutoNum type="arabicPeriod"/>
              <a:tabLst>
                <a:tab pos="0" algn="l"/>
              </a:tabLst>
            </a:pPr>
            <a:r>
              <a:rPr lang="en-GB" sz="1200" b="1" strike="noStrike" spc="-1">
                <a:solidFill>
                  <a:srgbClr val="000000"/>
                </a:solidFill>
                <a:latin typeface="Century Gothic"/>
                <a:ea typeface="Geneva"/>
              </a:rPr>
              <a:t>Poor concentration </a:t>
            </a:r>
            <a:r>
              <a:rPr lang="en-GB" sz="1200" b="0" strike="noStrike" spc="-1">
                <a:solidFill>
                  <a:srgbClr val="000000"/>
                </a:solidFill>
                <a:latin typeface="Century Gothic"/>
                <a:ea typeface="Geneva"/>
              </a:rPr>
              <a:t>Mainly due to lack of nicotine but they are also distracted by their quit attempt.</a:t>
            </a:r>
            <a:endParaRPr lang="en-GB" sz="1200" b="0" strike="noStrike" spc="-1">
              <a:solidFill>
                <a:srgbClr val="000000"/>
              </a:solidFill>
              <a:latin typeface="Arial"/>
            </a:endParaRPr>
          </a:p>
          <a:p>
            <a:pPr marL="326520" indent="-326520">
              <a:lnSpc>
                <a:spcPct val="100000"/>
              </a:lnSpc>
              <a:buClr>
                <a:srgbClr val="000000"/>
              </a:buClr>
              <a:buFont typeface="+mj-lt"/>
              <a:buAutoNum type="arabicPeriod"/>
              <a:tabLst>
                <a:tab pos="0" algn="l"/>
              </a:tabLst>
            </a:pPr>
            <a:r>
              <a:rPr lang="en-GB" sz="1200" b="1" strike="noStrike" spc="-1">
                <a:solidFill>
                  <a:srgbClr val="000000"/>
                </a:solidFill>
                <a:latin typeface="Century Gothic"/>
                <a:ea typeface="Geneva"/>
              </a:rPr>
              <a:t>Restlessness </a:t>
            </a:r>
            <a:r>
              <a:rPr lang="en-GB" sz="1200" b="0" strike="noStrike" spc="-1">
                <a:solidFill>
                  <a:srgbClr val="000000"/>
                </a:solidFill>
                <a:latin typeface="Century Gothic"/>
                <a:ea typeface="Geneva"/>
              </a:rPr>
              <a:t>Some find that they don’t know what to do with themselves – keeping busy and absorbed in activities may help.</a:t>
            </a:r>
            <a:endParaRPr lang="en-GB" sz="1200" b="0" strike="noStrike" spc="-1">
              <a:solidFill>
                <a:srgbClr val="000000"/>
              </a:solidFill>
              <a:latin typeface="Arial"/>
            </a:endParaRPr>
          </a:p>
          <a:p>
            <a:pPr marL="326520" indent="-326520">
              <a:lnSpc>
                <a:spcPct val="100000"/>
              </a:lnSpc>
              <a:buClr>
                <a:srgbClr val="000000"/>
              </a:buClr>
              <a:buFont typeface="+mj-lt"/>
              <a:buAutoNum type="arabicPeriod"/>
              <a:tabLst>
                <a:tab pos="0" algn="l"/>
              </a:tabLst>
            </a:pPr>
            <a:r>
              <a:rPr lang="en-GB" sz="1200" b="1" strike="noStrike" spc="-1">
                <a:solidFill>
                  <a:srgbClr val="000000"/>
                </a:solidFill>
                <a:latin typeface="Century Gothic"/>
                <a:ea typeface="Geneva"/>
              </a:rPr>
              <a:t>Irritability </a:t>
            </a:r>
            <a:r>
              <a:rPr lang="en-GB" sz="1200" b="0" strike="noStrike" spc="-1">
                <a:solidFill>
                  <a:srgbClr val="000000"/>
                </a:solidFill>
                <a:latin typeface="Century Gothic"/>
                <a:ea typeface="Geneva"/>
              </a:rPr>
              <a:t>Due to loss of nicotine. </a:t>
            </a:r>
            <a:endParaRPr lang="en-GB" sz="1200" b="0" strike="noStrike" spc="-1">
              <a:solidFill>
                <a:srgbClr val="000000"/>
              </a:solidFill>
              <a:latin typeface="Arial"/>
            </a:endParaRPr>
          </a:p>
          <a:p>
            <a:pPr marL="326520" indent="-326520">
              <a:lnSpc>
                <a:spcPct val="100000"/>
              </a:lnSpc>
              <a:buClr>
                <a:srgbClr val="000000"/>
              </a:buClr>
              <a:buFont typeface="+mj-lt"/>
              <a:buAutoNum type="arabicPeriod"/>
              <a:tabLst>
                <a:tab pos="0" algn="l"/>
              </a:tabLst>
            </a:pPr>
            <a:r>
              <a:rPr lang="en-GB" sz="1200" b="1" strike="noStrike" spc="-1">
                <a:solidFill>
                  <a:srgbClr val="000000"/>
                </a:solidFill>
                <a:latin typeface="Century Gothic"/>
                <a:ea typeface="Geneva"/>
              </a:rPr>
              <a:t>Low mood </a:t>
            </a:r>
            <a:r>
              <a:rPr lang="en-GB" sz="1200" b="0" strike="noStrike" spc="-1">
                <a:solidFill>
                  <a:srgbClr val="000000"/>
                </a:solidFill>
                <a:latin typeface="Century Gothic"/>
                <a:ea typeface="Geneva"/>
              </a:rPr>
              <a:t>Some people go through a grieving process because of reduced dopamine levels as the body readjusts.</a:t>
            </a:r>
            <a:endParaRPr lang="en-GB" sz="1200" b="0" strike="noStrike" spc="-1">
              <a:solidFill>
                <a:srgbClr val="000000"/>
              </a:solidFill>
              <a:latin typeface="Arial"/>
            </a:endParaRPr>
          </a:p>
          <a:p>
            <a:pPr marL="326520" indent="-326520">
              <a:lnSpc>
                <a:spcPct val="100000"/>
              </a:lnSpc>
              <a:buClr>
                <a:srgbClr val="000000"/>
              </a:buClr>
              <a:buFont typeface="+mj-lt"/>
              <a:buAutoNum type="arabicPeriod"/>
              <a:tabLst>
                <a:tab pos="0" algn="l"/>
              </a:tabLst>
            </a:pPr>
            <a:r>
              <a:rPr lang="en-GB" sz="1200" b="1" strike="noStrike" spc="-1">
                <a:solidFill>
                  <a:srgbClr val="000000"/>
                </a:solidFill>
                <a:latin typeface="Century Gothic"/>
                <a:ea typeface="Geneva"/>
              </a:rPr>
              <a:t>Increased appetite/weight gain </a:t>
            </a:r>
            <a:r>
              <a:rPr lang="en-GB" sz="1200" b="0" strike="noStrike" spc="-1">
                <a:solidFill>
                  <a:srgbClr val="000000"/>
                </a:solidFill>
                <a:latin typeface="Century Gothic"/>
                <a:ea typeface="Geneva"/>
              </a:rPr>
              <a:t>Smoking increases metabolism and supresses appetite; therefore, when someone stops their metabolism slows and they experience increased appetite. There is also an increase in taste and smell once quit.</a:t>
            </a:r>
            <a:r>
              <a:rPr lang="en-GB" sz="1200" b="0" strike="noStrike" spc="-1">
                <a:solidFill>
                  <a:srgbClr val="000000"/>
                </a:solidFill>
                <a:latin typeface="Times New Roman"/>
                <a:ea typeface="Times New Roman"/>
              </a:rPr>
              <a:t> </a:t>
            </a:r>
            <a:r>
              <a:rPr lang="en-GB" sz="1200" b="0" strike="noStrike" spc="-1">
                <a:solidFill>
                  <a:srgbClr val="000000"/>
                </a:solidFill>
                <a:latin typeface="Century Gothic"/>
                <a:ea typeface="Geneva"/>
              </a:rPr>
              <a:t>The risk of continuing to smoke far outweighs the risk of some extra weight gain, but for some putting on weight is a serious personal barrier to quitting and it’s therefore important we consider how to respond.</a:t>
            </a:r>
            <a:endParaRPr lang="en-GB" sz="1200" b="0" strike="noStrike" spc="-1">
              <a:solidFill>
                <a:srgbClr val="000000"/>
              </a:solidFill>
              <a:latin typeface="Arial"/>
            </a:endParaRPr>
          </a:p>
          <a:p>
            <a:pPr marL="326520" indent="-326520">
              <a:lnSpc>
                <a:spcPct val="100000"/>
              </a:lnSpc>
              <a:buClr>
                <a:srgbClr val="000000"/>
              </a:buClr>
              <a:buFont typeface="+mj-lt"/>
              <a:buAutoNum type="arabicPeriod"/>
              <a:tabLst>
                <a:tab pos="0" algn="l"/>
              </a:tabLst>
            </a:pPr>
            <a:r>
              <a:rPr lang="en-GB" sz="1200" b="1" strike="noStrike" spc="-1">
                <a:solidFill>
                  <a:srgbClr val="000000"/>
                </a:solidFill>
                <a:latin typeface="Century Gothic"/>
                <a:ea typeface="Geneva"/>
              </a:rPr>
              <a:t>Other withdrawal symptoms can include:</a:t>
            </a:r>
            <a:r>
              <a:rPr lang="en-GB" sz="1200" b="0" strike="noStrike" spc="-1">
                <a:solidFill>
                  <a:srgbClr val="000000"/>
                </a:solidFill>
                <a:latin typeface="Century Gothic"/>
                <a:ea typeface="Geneva"/>
              </a:rPr>
              <a:t> mouth ulcers, constipation.</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p:txBody>
      </p:sp>
      <p:sp>
        <p:nvSpPr>
          <p:cNvPr id="670" name="PlaceHolder 3"/>
          <p:cNvSpPr>
            <a:spLocks noGrp="1"/>
          </p:cNvSpPr>
          <p:nvPr>
            <p:ph type="sldNum" idx="33"/>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US" sz="1200" b="0" strike="noStrike" spc="-1">
                <a:solidFill>
                  <a:srgbClr val="000000"/>
                </a:solidFill>
                <a:latin typeface="Times New Roman"/>
              </a:defRPr>
            </a:lvl1pPr>
          </a:lstStyle>
          <a:p>
            <a:pPr indent="0" algn="r">
              <a:lnSpc>
                <a:spcPct val="100000"/>
              </a:lnSpc>
              <a:buNone/>
              <a:tabLst>
                <a:tab pos="0" algn="l"/>
              </a:tabLst>
            </a:pPr>
            <a:fld id="{D1AF37E5-0C30-40B3-903D-F1F99638D37B}" type="slidenum">
              <a:rPr lang="en-US" sz="1200" b="0" strike="noStrike" spc="-1">
                <a:solidFill>
                  <a:srgbClr val="000000"/>
                </a:solidFill>
                <a:latin typeface="Times New Roman"/>
              </a:rPr>
              <a:t>33</a:t>
            </a:fld>
            <a:endParaRPr lang="en-GB" sz="1200" b="0" strike="noStrike" spc="-1">
              <a:solidFill>
                <a:srgbClr val="000000"/>
              </a:solidFill>
              <a:latin typeface="Times New Roman"/>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PlaceHolder 1"/>
          <p:cNvSpPr>
            <a:spLocks noGrp="1" noRot="1" noChangeAspect="1"/>
          </p:cNvSpPr>
          <p:nvPr>
            <p:ph type="sldImg"/>
          </p:nvPr>
        </p:nvSpPr>
        <p:spPr>
          <a:xfrm>
            <a:off x="685800" y="1143000"/>
            <a:ext cx="5486400" cy="3086100"/>
          </a:xfrm>
          <a:prstGeom prst="rect">
            <a:avLst/>
          </a:prstGeom>
          <a:ln w="0">
            <a:noFill/>
          </a:ln>
        </p:spPr>
      </p:sp>
      <p:sp>
        <p:nvSpPr>
          <p:cNvPr id="672"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Once the young person is engaged following an opening conversation about stopping smoking they can be offered support for the process of stopping, if this is something that you are able to offer.</a:t>
            </a:r>
          </a:p>
          <a:p>
            <a:pPr marL="216000" indent="0">
              <a:lnSpc>
                <a:spcPct val="100000"/>
              </a:lnSpc>
              <a:buNone/>
              <a:tabLst>
                <a:tab pos="0" algn="l"/>
              </a:tabLst>
            </a:pPr>
            <a:r>
              <a:rPr lang="en-GB" sz="2000" b="0" strike="noStrike" spc="-1">
                <a:solidFill>
                  <a:srgbClr val="000000"/>
                </a:solidFill>
                <a:latin typeface="Arial"/>
              </a:rPr>
              <a:t>Alternatively young people can be sign posted to specialist support services who will provide support with advice on the use of NRT.</a:t>
            </a: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The support involves 5 key steps – Making a plan, Limiting exposure to cigarettes, stop smoking aids, Managing urges to smoke, Focus and maintain.  </a:t>
            </a:r>
          </a:p>
          <a:p>
            <a:pPr marL="216000" indent="0">
              <a:lnSpc>
                <a:spcPct val="100000"/>
              </a:lnSpc>
              <a:buNone/>
              <a:tabLst>
                <a:tab pos="0" algn="l"/>
              </a:tabLst>
            </a:pPr>
            <a:r>
              <a:rPr lang="en-GB" sz="2000" b="0" strike="noStrike" spc="-1">
                <a:solidFill>
                  <a:srgbClr val="000000"/>
                </a:solidFill>
                <a:latin typeface="Arial"/>
              </a:rPr>
              <a:t>If the young person is not ready to quit, then there is Plan B</a:t>
            </a:r>
          </a:p>
        </p:txBody>
      </p:sp>
      <p:sp>
        <p:nvSpPr>
          <p:cNvPr id="673" name="PlaceHolder 3"/>
          <p:cNvSpPr>
            <a:spLocks noGrp="1"/>
          </p:cNvSpPr>
          <p:nvPr>
            <p:ph type="sldNum" idx="34"/>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A0FDEE2F-A521-43FD-89FC-0DFB634B44F6}" type="slidenum">
              <a:rPr lang="en-GB" sz="1200" b="0" strike="noStrike" spc="-1">
                <a:solidFill>
                  <a:srgbClr val="000000"/>
                </a:solidFill>
                <a:latin typeface="Times New Roman"/>
              </a:rPr>
              <a:t>34</a:t>
            </a:fld>
            <a:endParaRPr lang="en-GB" sz="1200" b="0" strike="noStrike" spc="-1">
              <a:solidFill>
                <a:srgbClr val="000000"/>
              </a:solidFill>
              <a:latin typeface="Times New Roman"/>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 name="PlaceHolder 1"/>
          <p:cNvSpPr>
            <a:spLocks noGrp="1" noRot="1" noChangeAspect="1"/>
          </p:cNvSpPr>
          <p:nvPr>
            <p:ph type="sldImg"/>
          </p:nvPr>
        </p:nvSpPr>
        <p:spPr>
          <a:xfrm>
            <a:off x="685800" y="1143000"/>
            <a:ext cx="5486400" cy="3086100"/>
          </a:xfrm>
          <a:prstGeom prst="rect">
            <a:avLst/>
          </a:prstGeom>
          <a:ln w="0">
            <a:noFill/>
          </a:ln>
        </p:spPr>
      </p:sp>
      <p:sp>
        <p:nvSpPr>
          <p:cNvPr id="675"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Read slides</a:t>
            </a:r>
          </a:p>
        </p:txBody>
      </p:sp>
      <p:sp>
        <p:nvSpPr>
          <p:cNvPr id="676" name="PlaceHolder 3"/>
          <p:cNvSpPr>
            <a:spLocks noGrp="1"/>
          </p:cNvSpPr>
          <p:nvPr>
            <p:ph type="sldNum" idx="35"/>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DBE3CD31-63EC-45DA-9540-11809811F489}" type="slidenum">
              <a:rPr lang="en-GB" sz="1200" b="0" strike="noStrike" spc="-1">
                <a:solidFill>
                  <a:srgbClr val="000000"/>
                </a:solidFill>
                <a:latin typeface="Times New Roman"/>
              </a:rPr>
              <a:t>35</a:t>
            </a:fld>
            <a:endParaRPr lang="en-GB" sz="1200" b="0" strike="noStrike" spc="-1">
              <a:solidFill>
                <a:srgbClr val="000000"/>
              </a:solidFill>
              <a:latin typeface="Times New Roman"/>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 name="PlaceHolder 1"/>
          <p:cNvSpPr>
            <a:spLocks noGrp="1" noRot="1" noChangeAspect="1"/>
          </p:cNvSpPr>
          <p:nvPr>
            <p:ph type="sldImg"/>
          </p:nvPr>
        </p:nvSpPr>
        <p:spPr>
          <a:xfrm>
            <a:off x="685800" y="1143000"/>
            <a:ext cx="5486400" cy="3086100"/>
          </a:xfrm>
          <a:prstGeom prst="rect">
            <a:avLst/>
          </a:prstGeom>
          <a:ln w="0">
            <a:noFill/>
          </a:ln>
        </p:spPr>
      </p:sp>
      <p:sp>
        <p:nvSpPr>
          <p:cNvPr id="678"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Read slide</a:t>
            </a:r>
          </a:p>
        </p:txBody>
      </p:sp>
      <p:sp>
        <p:nvSpPr>
          <p:cNvPr id="679" name="PlaceHolder 3"/>
          <p:cNvSpPr>
            <a:spLocks noGrp="1"/>
          </p:cNvSpPr>
          <p:nvPr>
            <p:ph type="sldNum" idx="36"/>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38EA556E-7FEB-4675-AE80-EFF6BFB2DDEC}" type="slidenum">
              <a:rPr lang="en-GB" sz="1200" b="0" strike="noStrike" spc="-1">
                <a:solidFill>
                  <a:srgbClr val="000000"/>
                </a:solidFill>
                <a:latin typeface="Times New Roman"/>
              </a:rPr>
              <a:t>36</a:t>
            </a:fld>
            <a:endParaRPr lang="en-GB" sz="1200" b="0" strike="noStrike" spc="-1">
              <a:solidFill>
                <a:srgbClr val="000000"/>
              </a:solidFill>
              <a:latin typeface="Times New Roman"/>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PlaceHolder 1"/>
          <p:cNvSpPr>
            <a:spLocks noGrp="1" noRot="1" noChangeAspect="1"/>
          </p:cNvSpPr>
          <p:nvPr>
            <p:ph type="sldImg"/>
          </p:nvPr>
        </p:nvSpPr>
        <p:spPr>
          <a:xfrm>
            <a:off x="685800" y="1143000"/>
            <a:ext cx="5486400" cy="3086100"/>
          </a:xfrm>
          <a:prstGeom prst="rect">
            <a:avLst/>
          </a:prstGeom>
          <a:ln w="0">
            <a:noFill/>
          </a:ln>
        </p:spPr>
      </p:sp>
      <p:sp>
        <p:nvSpPr>
          <p:cNvPr id="681"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Read slide</a:t>
            </a:r>
          </a:p>
        </p:txBody>
      </p:sp>
      <p:sp>
        <p:nvSpPr>
          <p:cNvPr id="682" name="PlaceHolder 3"/>
          <p:cNvSpPr>
            <a:spLocks noGrp="1"/>
          </p:cNvSpPr>
          <p:nvPr>
            <p:ph type="sldNum" idx="37"/>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381EE7BB-4E94-4006-A7DF-F39C5D340189}" type="slidenum">
              <a:rPr lang="en-GB" sz="1200" b="0" strike="noStrike" spc="-1">
                <a:solidFill>
                  <a:srgbClr val="000000"/>
                </a:solidFill>
                <a:latin typeface="Times New Roman"/>
              </a:rPr>
              <a:t>37</a:t>
            </a:fld>
            <a:endParaRPr lang="en-GB" sz="1200" b="0" strike="noStrike" spc="-1">
              <a:solidFill>
                <a:srgbClr val="000000"/>
              </a:solidFill>
              <a:latin typeface="Times New Roman"/>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 name="PlaceHolder 1"/>
          <p:cNvSpPr>
            <a:spLocks noGrp="1" noRot="1" noChangeAspect="1"/>
          </p:cNvSpPr>
          <p:nvPr>
            <p:ph type="sldImg"/>
          </p:nvPr>
        </p:nvSpPr>
        <p:spPr>
          <a:xfrm>
            <a:off x="685800" y="1143000"/>
            <a:ext cx="5486400" cy="3086100"/>
          </a:xfrm>
          <a:prstGeom prst="rect">
            <a:avLst/>
          </a:prstGeom>
          <a:ln w="0">
            <a:noFill/>
          </a:ln>
        </p:spPr>
      </p:sp>
      <p:sp>
        <p:nvSpPr>
          <p:cNvPr id="684"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Read from the slide.</a:t>
            </a: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It is really important to offer reassurance and it is normal to make more than one quit attempt.</a:t>
            </a: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For more information on Cut down to stop speak to the local stop smoking service for support.</a:t>
            </a:r>
          </a:p>
        </p:txBody>
      </p:sp>
      <p:sp>
        <p:nvSpPr>
          <p:cNvPr id="685" name="PlaceHolder 3"/>
          <p:cNvSpPr>
            <a:spLocks noGrp="1"/>
          </p:cNvSpPr>
          <p:nvPr>
            <p:ph type="sldNum" idx="38"/>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520DE160-32C7-48CB-AAD2-EE4B09006021}" type="slidenum">
              <a:rPr lang="en-GB" sz="1200" b="0" strike="noStrike" spc="-1">
                <a:solidFill>
                  <a:srgbClr val="000000"/>
                </a:solidFill>
                <a:latin typeface="Times New Roman"/>
              </a:rPr>
              <a:t>38</a:t>
            </a:fld>
            <a:endParaRPr lang="en-GB" sz="1200" b="0" strike="noStrike" spc="-1">
              <a:solidFill>
                <a:srgbClr val="000000"/>
              </a:solidFill>
              <a:latin typeface="Times New Roman"/>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 name="PlaceHolder 1"/>
          <p:cNvSpPr>
            <a:spLocks noGrp="1" noRot="1" noChangeAspect="1"/>
          </p:cNvSpPr>
          <p:nvPr>
            <p:ph type="sldImg"/>
          </p:nvPr>
        </p:nvSpPr>
        <p:spPr>
          <a:xfrm>
            <a:off x="685800" y="1143000"/>
            <a:ext cx="5486400" cy="3086100"/>
          </a:xfrm>
          <a:prstGeom prst="rect">
            <a:avLst/>
          </a:prstGeom>
          <a:ln w="0">
            <a:noFill/>
          </a:ln>
        </p:spPr>
      </p:sp>
      <p:sp>
        <p:nvSpPr>
          <p:cNvPr id="687"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US" sz="2000" b="1" strike="noStrike" spc="-1">
                <a:solidFill>
                  <a:srgbClr val="000000"/>
                </a:solidFill>
                <a:latin typeface="Calibri"/>
                <a:ea typeface="Calibri"/>
              </a:rPr>
              <a:t>Exercise 4</a:t>
            </a:r>
            <a:endParaRPr lang="en-GB" sz="2000" b="0" strike="noStrike" spc="-1">
              <a:solidFill>
                <a:srgbClr val="000000"/>
              </a:solidFill>
              <a:latin typeface="Arial"/>
            </a:endParaRP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n-lt"/>
                <a:ea typeface="+mn-ea"/>
              </a:rPr>
              <a:t>Activity summary: </a:t>
            </a:r>
            <a:r>
              <a:rPr lang="en-GB" sz="2000" b="0" strike="noStrike" spc="-1">
                <a:solidFill>
                  <a:srgbClr val="000000"/>
                </a:solidFill>
                <a:latin typeface="+mn-lt"/>
                <a:ea typeface="+mn-ea"/>
              </a:rPr>
              <a:t>Scenarios</a:t>
            </a:r>
            <a:endParaRPr lang="en-GB" sz="20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a:t>
            </a:r>
            <a:r>
              <a:rPr lang="en-GB" sz="1200" b="1" strike="noStrike" spc="-1">
                <a:solidFill>
                  <a:srgbClr val="000000"/>
                </a:solidFill>
                <a:latin typeface="+mn-lt"/>
                <a:ea typeface="+mn-ea"/>
              </a:rPr>
              <a:t>Method:</a:t>
            </a:r>
            <a:r>
              <a:rPr lang="en-GB" sz="1200" b="0" strike="noStrike" spc="-1">
                <a:solidFill>
                  <a:srgbClr val="000000"/>
                </a:solidFill>
                <a:latin typeface="+mn-lt"/>
                <a:ea typeface="+mn-ea"/>
              </a:rPr>
              <a:t> In pairs</a:t>
            </a: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10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Explain that you will be dividing participants into pairs and that each person will get a turn to be the young person or the supporter.</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The </a:t>
            </a:r>
            <a:r>
              <a:rPr lang="en-GB" sz="1200" b="1" strike="noStrike" spc="-1">
                <a:solidFill>
                  <a:srgbClr val="000000"/>
                </a:solidFill>
                <a:latin typeface="+mn-lt"/>
                <a:ea typeface="+mn-ea"/>
              </a:rPr>
              <a:t>supporter’s</a:t>
            </a:r>
            <a:r>
              <a:rPr lang="en-GB" sz="1200" b="0" strike="noStrike" spc="-1">
                <a:solidFill>
                  <a:srgbClr val="000000"/>
                </a:solidFill>
                <a:latin typeface="+mn-lt"/>
                <a:ea typeface="+mn-ea"/>
              </a:rPr>
              <a:t> role involves conducting a conversation with the young person to take them through the Make a plan and Limit Exposure to Cigarettes steps of the support.  You have had a conversation and the young person is willing to talk further.</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The </a:t>
            </a:r>
            <a:r>
              <a:rPr lang="en-GB" sz="1200" b="1" strike="noStrike" spc="-1">
                <a:solidFill>
                  <a:srgbClr val="000000"/>
                </a:solidFill>
                <a:latin typeface="+mn-lt"/>
                <a:ea typeface="+mn-ea"/>
              </a:rPr>
              <a:t>young person’s </a:t>
            </a:r>
            <a:r>
              <a:rPr lang="en-GB" sz="1200" b="0" strike="noStrike" spc="-1">
                <a:solidFill>
                  <a:srgbClr val="000000"/>
                </a:solidFill>
                <a:latin typeface="+mn-lt"/>
                <a:ea typeface="+mn-ea"/>
              </a:rPr>
              <a:t>role is to play some who smokes and is interested to talk further about how they can stop.  </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Feedback what worked well, where did you get stuck, what could be better</a:t>
            </a:r>
            <a:endParaRPr lang="en-GB" sz="1200" b="0" strike="noStrike" spc="-1">
              <a:solidFill>
                <a:srgbClr val="000000"/>
              </a:solidFill>
              <a:latin typeface="Arial"/>
            </a:endParaRPr>
          </a:p>
        </p:txBody>
      </p:sp>
      <p:sp>
        <p:nvSpPr>
          <p:cNvPr id="688" name="PlaceHolder 3"/>
          <p:cNvSpPr>
            <a:spLocks noGrp="1"/>
          </p:cNvSpPr>
          <p:nvPr>
            <p:ph type="sldNum" idx="39"/>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2EA3A2D6-71B7-40EF-B9F1-7D246342C80F}" type="slidenum">
              <a:rPr lang="en-GB" sz="1200" b="0" strike="noStrike" spc="-1">
                <a:solidFill>
                  <a:srgbClr val="000000"/>
                </a:solidFill>
                <a:latin typeface="Times New Roman"/>
              </a:rPr>
              <a:t>39</a:t>
            </a:fld>
            <a:endParaRPr lang="en-GB" sz="1200" b="0" strike="noStrike" spc="-1">
              <a:solidFill>
                <a:srgbClr val="000000"/>
              </a:solidFill>
              <a:latin typeface="Times New Roman"/>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 name="PlaceHolder 1"/>
          <p:cNvSpPr>
            <a:spLocks noGrp="1" noRot="1" noChangeAspect="1"/>
          </p:cNvSpPr>
          <p:nvPr>
            <p:ph type="sldImg"/>
          </p:nvPr>
        </p:nvSpPr>
        <p:spPr>
          <a:xfrm>
            <a:off x="685800" y="1143000"/>
            <a:ext cx="5486400" cy="3086100"/>
          </a:xfrm>
          <a:prstGeom prst="rect">
            <a:avLst/>
          </a:prstGeom>
          <a:ln w="0">
            <a:noFill/>
          </a:ln>
        </p:spPr>
      </p:sp>
      <p:sp>
        <p:nvSpPr>
          <p:cNvPr id="690"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US" sz="2000" b="1" strike="noStrike" spc="-1">
                <a:solidFill>
                  <a:srgbClr val="000000"/>
                </a:solidFill>
                <a:latin typeface="Calibri"/>
                <a:ea typeface="Calibri"/>
              </a:rPr>
              <a:t>Exercise 4</a:t>
            </a:r>
            <a:endParaRPr lang="en-GB" sz="2000" b="0" strike="noStrike" spc="-1">
              <a:solidFill>
                <a:srgbClr val="000000"/>
              </a:solidFill>
              <a:latin typeface="Arial"/>
            </a:endParaRPr>
          </a:p>
          <a:p>
            <a:pPr marL="216000" indent="0">
              <a:lnSpc>
                <a:spcPct val="100000"/>
              </a:lnSpc>
              <a:buNone/>
              <a:tabLst>
                <a:tab pos="0" algn="l"/>
              </a:tabLst>
            </a:pPr>
            <a:endParaRPr lang="en-GB" sz="20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n-lt"/>
                <a:ea typeface="+mn-ea"/>
              </a:rPr>
              <a:t>Activity summary: </a:t>
            </a:r>
            <a:r>
              <a:rPr lang="en-GB" sz="2000" b="0" strike="noStrike" spc="-1">
                <a:solidFill>
                  <a:srgbClr val="000000"/>
                </a:solidFill>
                <a:latin typeface="+mn-lt"/>
                <a:ea typeface="+mn-ea"/>
              </a:rPr>
              <a:t>Scenarios</a:t>
            </a:r>
            <a:endParaRPr lang="en-GB" sz="20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a:t>
            </a:r>
            <a:r>
              <a:rPr lang="en-GB" sz="1200" b="1" strike="noStrike" spc="-1">
                <a:solidFill>
                  <a:srgbClr val="000000"/>
                </a:solidFill>
                <a:latin typeface="+mn-lt"/>
                <a:ea typeface="+mn-ea"/>
              </a:rPr>
              <a:t>Method:</a:t>
            </a:r>
            <a:r>
              <a:rPr lang="en-GB" sz="1200" b="0" strike="noStrike" spc="-1">
                <a:solidFill>
                  <a:srgbClr val="000000"/>
                </a:solidFill>
                <a:latin typeface="+mn-lt"/>
                <a:ea typeface="+mn-ea"/>
              </a:rPr>
              <a:t> In pairs</a:t>
            </a: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10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Explain that you will be dividing participants into pairs and that each person will get a turn to be the young person or the supporter.</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The </a:t>
            </a:r>
            <a:r>
              <a:rPr lang="en-GB" sz="1200" b="1" strike="noStrike" spc="-1">
                <a:solidFill>
                  <a:srgbClr val="000000"/>
                </a:solidFill>
                <a:latin typeface="+mn-lt"/>
                <a:ea typeface="+mn-ea"/>
              </a:rPr>
              <a:t>supporter’s</a:t>
            </a:r>
            <a:r>
              <a:rPr lang="en-GB" sz="1200" b="0" strike="noStrike" spc="-1">
                <a:solidFill>
                  <a:srgbClr val="000000"/>
                </a:solidFill>
                <a:latin typeface="+mn-lt"/>
                <a:ea typeface="+mn-ea"/>
              </a:rPr>
              <a:t> role involves conducting a conversation with the young person to take them through the Make a plan and Limit Exposure to Cigarettes steps of the support.  You have had a conversation and the young person is willing to talk further.</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The </a:t>
            </a:r>
            <a:r>
              <a:rPr lang="en-GB" sz="1200" b="1" strike="noStrike" spc="-1">
                <a:solidFill>
                  <a:srgbClr val="000000"/>
                </a:solidFill>
                <a:latin typeface="+mn-lt"/>
                <a:ea typeface="+mn-ea"/>
              </a:rPr>
              <a:t>young person’s </a:t>
            </a:r>
            <a:r>
              <a:rPr lang="en-GB" sz="1200" b="0" strike="noStrike" spc="-1">
                <a:solidFill>
                  <a:srgbClr val="000000"/>
                </a:solidFill>
                <a:latin typeface="+mn-lt"/>
                <a:ea typeface="+mn-ea"/>
              </a:rPr>
              <a:t>role is to play some who smokes and is interested to talk further about how they can stop.  </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n-lt"/>
                <a:ea typeface="+mn-ea"/>
              </a:rPr>
              <a:t>Feedback what worked well, where did you get stuck, what could be better</a:t>
            </a:r>
            <a:endParaRPr lang="en-GB" sz="1200" b="0" strike="noStrike" spc="-1">
              <a:solidFill>
                <a:srgbClr val="000000"/>
              </a:solidFill>
              <a:latin typeface="Arial"/>
            </a:endParaRPr>
          </a:p>
        </p:txBody>
      </p:sp>
      <p:sp>
        <p:nvSpPr>
          <p:cNvPr id="691" name="PlaceHolder 3"/>
          <p:cNvSpPr>
            <a:spLocks noGrp="1"/>
          </p:cNvSpPr>
          <p:nvPr>
            <p:ph type="sldNum" idx="40"/>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1E7D10EF-DB5F-462E-B0B4-981EAEB50BBD}" type="slidenum">
              <a:rPr lang="en-GB" sz="1200" b="0" strike="noStrike" spc="-1">
                <a:solidFill>
                  <a:srgbClr val="000000"/>
                </a:solidFill>
                <a:latin typeface="Times New Roman"/>
              </a:rPr>
              <a:t>40</a:t>
            </a:fld>
            <a:endParaRPr lang="en-GB" sz="1200" b="0" strike="noStrike" spc="-1">
              <a:solidFill>
                <a:srgbClr val="000000"/>
              </a:solidFill>
              <a:latin typeface="Times New Roman"/>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PlaceHolder 1"/>
          <p:cNvSpPr>
            <a:spLocks noGrp="1" noRot="1" noChangeAspect="1"/>
          </p:cNvSpPr>
          <p:nvPr>
            <p:ph type="sldImg"/>
          </p:nvPr>
        </p:nvSpPr>
        <p:spPr>
          <a:xfrm>
            <a:off x="685800" y="1143000"/>
            <a:ext cx="5486400" cy="3086100"/>
          </a:xfrm>
          <a:prstGeom prst="rect">
            <a:avLst/>
          </a:prstGeom>
          <a:ln w="0">
            <a:noFill/>
          </a:ln>
        </p:spPr>
      </p:sp>
      <p:sp>
        <p:nvSpPr>
          <p:cNvPr id="693"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Read slide</a:t>
            </a:r>
          </a:p>
        </p:txBody>
      </p:sp>
      <p:sp>
        <p:nvSpPr>
          <p:cNvPr id="694" name="PlaceHolder 3"/>
          <p:cNvSpPr>
            <a:spLocks noGrp="1"/>
          </p:cNvSpPr>
          <p:nvPr>
            <p:ph type="sldNum" idx="41"/>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B47EB9E8-6A5A-466F-BBFC-A8AFC1108E7F}" type="slidenum">
              <a:rPr lang="en-GB" sz="1200" b="0" strike="noStrike" spc="-1">
                <a:solidFill>
                  <a:srgbClr val="000000"/>
                </a:solidFill>
                <a:latin typeface="Times New Roman"/>
              </a:rPr>
              <a:t>41</a:t>
            </a:fld>
            <a:endParaRPr lang="en-GB" sz="12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 name="PlaceHolder 1"/>
          <p:cNvSpPr>
            <a:spLocks noGrp="1" noRot="1" noChangeAspect="1"/>
          </p:cNvSpPr>
          <p:nvPr>
            <p:ph type="sldImg"/>
          </p:nvPr>
        </p:nvSpPr>
        <p:spPr>
          <a:xfrm>
            <a:off x="685800" y="1143000"/>
            <a:ext cx="5486400" cy="3086100"/>
          </a:xfrm>
          <a:prstGeom prst="rect">
            <a:avLst/>
          </a:prstGeom>
          <a:ln w="0">
            <a:noFill/>
          </a:ln>
        </p:spPr>
      </p:sp>
      <p:sp>
        <p:nvSpPr>
          <p:cNvPr id="592"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dirty="0">
                <a:solidFill>
                  <a:srgbClr val="000000"/>
                </a:solidFill>
                <a:latin typeface="Arial"/>
              </a:rPr>
              <a:t>This slide details some of the key findings and statements from the NCSCT Young people and stopping smoking briefing 2025</a:t>
            </a:r>
          </a:p>
        </p:txBody>
      </p:sp>
      <p:sp>
        <p:nvSpPr>
          <p:cNvPr id="593" name="PlaceHolder 3"/>
          <p:cNvSpPr>
            <a:spLocks noGrp="1"/>
          </p:cNvSpPr>
          <p:nvPr>
            <p:ph type="sldNum" idx="8"/>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EF7CF113-9345-4340-951B-43B469C2FBB0}" type="slidenum">
              <a:rPr lang="en-GB" sz="1200" b="0" strike="noStrike" spc="-1">
                <a:solidFill>
                  <a:srgbClr val="000000"/>
                </a:solidFill>
                <a:latin typeface="Times New Roman"/>
              </a:rPr>
              <a:t>6</a:t>
            </a:fld>
            <a:endParaRPr lang="en-GB" sz="12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DE277-F0D5-9C63-49A7-A022F16995FD}"/>
            </a:ext>
          </a:extLst>
        </p:cNvPr>
        <p:cNvGrpSpPr/>
        <p:nvPr/>
      </p:nvGrpSpPr>
      <p:grpSpPr>
        <a:xfrm>
          <a:off x="0" y="0"/>
          <a:ext cx="0" cy="0"/>
          <a:chOff x="0" y="0"/>
          <a:chExt cx="0" cy="0"/>
        </a:xfrm>
      </p:grpSpPr>
      <p:sp>
        <p:nvSpPr>
          <p:cNvPr id="591" name="PlaceHolder 1">
            <a:extLst>
              <a:ext uri="{FF2B5EF4-FFF2-40B4-BE49-F238E27FC236}">
                <a16:creationId xmlns:a16="http://schemas.microsoft.com/office/drawing/2014/main" id="{24CB1688-B533-ABD2-36F9-BD124E50B4E4}"/>
              </a:ext>
            </a:extLst>
          </p:cNvPr>
          <p:cNvSpPr>
            <a:spLocks noGrp="1" noRot="1" noChangeAspect="1"/>
          </p:cNvSpPr>
          <p:nvPr>
            <p:ph type="sldImg"/>
          </p:nvPr>
        </p:nvSpPr>
        <p:spPr>
          <a:xfrm>
            <a:off x="685800" y="1143000"/>
            <a:ext cx="5486400" cy="3086100"/>
          </a:xfrm>
          <a:prstGeom prst="rect">
            <a:avLst/>
          </a:prstGeom>
          <a:ln w="0">
            <a:noFill/>
          </a:ln>
        </p:spPr>
      </p:sp>
      <p:sp>
        <p:nvSpPr>
          <p:cNvPr id="592" name="PlaceHolder 2">
            <a:extLst>
              <a:ext uri="{FF2B5EF4-FFF2-40B4-BE49-F238E27FC236}">
                <a16:creationId xmlns:a16="http://schemas.microsoft.com/office/drawing/2014/main" id="{B6A6F04D-5510-8330-DD90-2B4823EB39C3}"/>
              </a:ext>
            </a:extLst>
          </p:cNvPr>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dirty="0">
                <a:solidFill>
                  <a:srgbClr val="000000"/>
                </a:solidFill>
                <a:latin typeface="+mn-lt"/>
              </a:rPr>
              <a:t>This slide details some of the key findings and statements from the NCSCT Young people and stopping smoking briefing 2025</a:t>
            </a:r>
          </a:p>
        </p:txBody>
      </p:sp>
      <p:sp>
        <p:nvSpPr>
          <p:cNvPr id="593" name="PlaceHolder 3">
            <a:extLst>
              <a:ext uri="{FF2B5EF4-FFF2-40B4-BE49-F238E27FC236}">
                <a16:creationId xmlns:a16="http://schemas.microsoft.com/office/drawing/2014/main" id="{74FBA427-CCEB-EA83-7D90-36EE7EA6A2A4}"/>
              </a:ext>
            </a:extLst>
          </p:cNvPr>
          <p:cNvSpPr>
            <a:spLocks noGrp="1"/>
          </p:cNvSpPr>
          <p:nvPr>
            <p:ph type="sldNum" idx="8"/>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EF7CF113-9345-4340-951B-43B469C2FBB0}" type="slidenum">
              <a:rPr lang="en-GB" sz="1200" b="0" strike="noStrike" spc="-1">
                <a:solidFill>
                  <a:srgbClr val="000000"/>
                </a:solidFill>
                <a:latin typeface="Times New Roman"/>
              </a:rPr>
              <a:t>7</a:t>
            </a:fld>
            <a:endParaRPr lang="en-GB" sz="1200" b="0" strike="noStrike" spc="-1">
              <a:solidFill>
                <a:srgbClr val="000000"/>
              </a:solidFill>
              <a:latin typeface="Times New Roman"/>
            </a:endParaRPr>
          </a:p>
        </p:txBody>
      </p:sp>
    </p:spTree>
    <p:extLst>
      <p:ext uri="{BB962C8B-B14F-4D97-AF65-F5344CB8AC3E}">
        <p14:creationId xmlns:p14="http://schemas.microsoft.com/office/powerpoint/2010/main" val="542453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PlaceHolder 1"/>
          <p:cNvSpPr>
            <a:spLocks noGrp="1" noRot="1" noChangeAspect="1"/>
          </p:cNvSpPr>
          <p:nvPr>
            <p:ph type="sldImg"/>
          </p:nvPr>
        </p:nvSpPr>
        <p:spPr>
          <a:xfrm>
            <a:off x="685800" y="1143000"/>
            <a:ext cx="5486400" cy="3086100"/>
          </a:xfrm>
          <a:prstGeom prst="rect">
            <a:avLst/>
          </a:prstGeom>
          <a:ln w="0">
            <a:noFill/>
          </a:ln>
        </p:spPr>
      </p:sp>
      <p:sp>
        <p:nvSpPr>
          <p:cNvPr id="598" name="PlaceHolder 2"/>
          <p:cNvSpPr>
            <a:spLocks noGrp="1"/>
          </p:cNvSpPr>
          <p:nvPr>
            <p:ph type="body"/>
          </p:nvPr>
        </p:nvSpPr>
        <p:spPr>
          <a:xfrm>
            <a:off x="685800" y="4400640"/>
            <a:ext cx="5485680" cy="3599640"/>
          </a:xfrm>
          <a:prstGeom prst="rect">
            <a:avLst/>
          </a:prstGeom>
          <a:noFill/>
          <a:ln w="0">
            <a:noFill/>
          </a:ln>
        </p:spPr>
        <p:txBody>
          <a:bodyPr lIns="0" tIns="0" rIns="0" bIns="0" anchor="t">
            <a:noAutofit/>
          </a:bodyPr>
          <a:lstStyle/>
          <a:p>
            <a:pPr marL="216000" indent="0">
              <a:lnSpc>
                <a:spcPct val="100000"/>
              </a:lnSpc>
              <a:buNone/>
              <a:tabLst>
                <a:tab pos="0" algn="l"/>
              </a:tabLst>
            </a:pPr>
            <a:r>
              <a:rPr lang="en-GB" sz="2000" b="0" strike="noStrike" spc="-1">
                <a:solidFill>
                  <a:srgbClr val="000000"/>
                </a:solidFill>
                <a:latin typeface="Arial"/>
              </a:rPr>
              <a:t>Read the slide</a:t>
            </a:r>
          </a:p>
        </p:txBody>
      </p:sp>
      <p:sp>
        <p:nvSpPr>
          <p:cNvPr id="599" name="PlaceHolder 3"/>
          <p:cNvSpPr>
            <a:spLocks noGrp="1"/>
          </p:cNvSpPr>
          <p:nvPr>
            <p:ph type="sldNum" idx="10"/>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234488F0-53F8-4851-B006-2A2324734780}" type="slidenum">
              <a:rPr lang="en-GB" sz="1200" b="0" strike="noStrike" spc="-1">
                <a:solidFill>
                  <a:srgbClr val="000000"/>
                </a:solidFill>
                <a:latin typeface="Times New Roman"/>
              </a:rPr>
              <a:t>8</a:t>
            </a:fld>
            <a:endParaRPr lang="en-GB" sz="12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PlaceHolder 1"/>
          <p:cNvSpPr>
            <a:spLocks noGrp="1" noRot="1" noChangeAspect="1"/>
          </p:cNvSpPr>
          <p:nvPr>
            <p:ph type="sldImg"/>
          </p:nvPr>
        </p:nvSpPr>
        <p:spPr>
          <a:xfrm>
            <a:off x="685800" y="1143000"/>
            <a:ext cx="5486400" cy="3086100"/>
          </a:xfrm>
          <a:prstGeom prst="rect">
            <a:avLst/>
          </a:prstGeom>
          <a:ln w="0">
            <a:noFill/>
          </a:ln>
        </p:spPr>
      </p:sp>
      <p:sp>
        <p:nvSpPr>
          <p:cNvPr id="601" name="PlaceHolder 2"/>
          <p:cNvSpPr>
            <a:spLocks noGrp="1"/>
          </p:cNvSpPr>
          <p:nvPr>
            <p:ph type="body"/>
          </p:nvPr>
        </p:nvSpPr>
        <p:spPr>
          <a:xfrm>
            <a:off x="685800" y="4400640"/>
            <a:ext cx="5485680" cy="3599640"/>
          </a:xfrm>
          <a:prstGeom prst="rect">
            <a:avLst/>
          </a:prstGeom>
          <a:noFill/>
          <a:ln w="0">
            <a:noFill/>
          </a:ln>
        </p:spPr>
        <p:txBody>
          <a:bodyPr lIns="0" tIns="0" rIns="0" bIns="0" anchor="t">
            <a:normAutofit fontScale="56000" lnSpcReduction="20000"/>
          </a:bodyPr>
          <a:lstStyle/>
          <a:p>
            <a:pPr marL="120960" indent="0">
              <a:lnSpc>
                <a:spcPct val="90000"/>
              </a:lnSpc>
              <a:buNone/>
              <a:tabLst>
                <a:tab pos="0" algn="l"/>
              </a:tabLst>
            </a:pPr>
            <a:r>
              <a:rPr lang="en-GB" sz="1200" b="0" strike="noStrike" spc="-1" dirty="0">
                <a:solidFill>
                  <a:srgbClr val="000000"/>
                </a:solidFill>
                <a:latin typeface="Calibri"/>
              </a:rPr>
              <a:t>Cigarettes are far from hollow tubes. They have been engineered to deliver nicotine as rapidly as possible to users.</a:t>
            </a:r>
            <a:endParaRPr lang="en-GB" sz="1200" b="0" strike="noStrike" spc="-1" dirty="0">
              <a:solidFill>
                <a:srgbClr val="000000"/>
              </a:solidFill>
              <a:latin typeface="Arial"/>
            </a:endParaRPr>
          </a:p>
          <a:p>
            <a:pPr marL="120960" indent="0">
              <a:lnSpc>
                <a:spcPct val="90000"/>
              </a:lnSpc>
              <a:buNone/>
              <a:tabLst>
                <a:tab pos="0" algn="l"/>
              </a:tabLst>
            </a:pPr>
            <a:endParaRPr lang="en-GB" sz="1200" b="0" strike="noStrike" spc="-1" dirty="0">
              <a:solidFill>
                <a:srgbClr val="000000"/>
              </a:solidFill>
              <a:latin typeface="Arial"/>
            </a:endParaRPr>
          </a:p>
          <a:p>
            <a:pPr marL="120960" indent="0">
              <a:lnSpc>
                <a:spcPct val="90000"/>
              </a:lnSpc>
              <a:buNone/>
              <a:tabLst>
                <a:tab pos="0" algn="l"/>
              </a:tabLst>
            </a:pPr>
            <a:r>
              <a:rPr lang="en-GB" sz="1200" b="0" strike="noStrike" spc="-1" dirty="0">
                <a:solidFill>
                  <a:srgbClr val="000000"/>
                </a:solidFill>
                <a:latin typeface="Calibri"/>
              </a:rPr>
              <a:t>They </a:t>
            </a:r>
            <a:r>
              <a:rPr lang="en-US" sz="1200" b="0" strike="noStrike" spc="-1" dirty="0">
                <a:solidFill>
                  <a:srgbClr val="000000"/>
                </a:solidFill>
                <a:latin typeface="Calibri"/>
              </a:rPr>
              <a:t>contain more than 5,000 chemicals and toxins, just of few of the ingredients found in cigarettes are listed on this slide. </a:t>
            </a:r>
            <a:endParaRPr lang="en-GB" sz="1200" b="0" strike="noStrike" spc="-1" dirty="0">
              <a:solidFill>
                <a:srgbClr val="000000"/>
              </a:solidFill>
              <a:latin typeface="Arial"/>
            </a:endParaRPr>
          </a:p>
          <a:p>
            <a:pPr marL="120960" indent="0">
              <a:lnSpc>
                <a:spcPts val="2500"/>
              </a:lnSpc>
              <a:spcAft>
                <a:spcPts val="1500"/>
              </a:spcAft>
              <a:buNone/>
              <a:tabLst>
                <a:tab pos="0" algn="l"/>
              </a:tabLst>
            </a:pPr>
            <a:endParaRPr lang="en-GB" sz="1200" b="0" strike="noStrike" spc="-1" dirty="0">
              <a:solidFill>
                <a:srgbClr val="000000"/>
              </a:solidFill>
              <a:latin typeface="Arial"/>
            </a:endParaRPr>
          </a:p>
          <a:p>
            <a:pPr marL="227880" indent="-227880">
              <a:lnSpc>
                <a:spcPct val="100000"/>
              </a:lnSpc>
              <a:buClr>
                <a:srgbClr val="414141"/>
              </a:buClr>
              <a:buFont typeface="Arial"/>
              <a:buChar char="•"/>
              <a:tabLst>
                <a:tab pos="0" algn="l"/>
              </a:tabLst>
            </a:pPr>
            <a:r>
              <a:rPr lang="en-GB" sz="1200" b="0" strike="noStrike" spc="-1" dirty="0">
                <a:solidFill>
                  <a:srgbClr val="414141"/>
                </a:solidFill>
                <a:latin typeface="Calibri"/>
              </a:rPr>
              <a:t>Nicotine </a:t>
            </a:r>
            <a:r>
              <a:rPr lang="en-GB" sz="2000" b="1" strike="noStrike" spc="-1" dirty="0">
                <a:solidFill>
                  <a:srgbClr val="414141"/>
                </a:solidFill>
                <a:latin typeface="Calibri"/>
              </a:rPr>
              <a:t>in cigarettes </a:t>
            </a:r>
            <a:r>
              <a:rPr lang="en-GB" sz="2000" b="0" strike="noStrike" spc="-1" dirty="0">
                <a:solidFill>
                  <a:srgbClr val="414141"/>
                </a:solidFill>
                <a:latin typeface="Calibri"/>
              </a:rPr>
              <a:t>is a highly addictive drug. After inhalation, nicotine enters bloodstream immediately &amp; </a:t>
            </a:r>
            <a:endParaRPr lang="en-GB" sz="2000" b="0" strike="noStrike" spc="-1" dirty="0">
              <a:solidFill>
                <a:srgbClr val="000000"/>
              </a:solidFill>
              <a:latin typeface="Arial"/>
            </a:endParaRPr>
          </a:p>
          <a:p>
            <a:pPr indent="0">
              <a:lnSpc>
                <a:spcPct val="100000"/>
              </a:lnSpc>
              <a:buNone/>
              <a:tabLst>
                <a:tab pos="0" algn="l"/>
              </a:tabLst>
            </a:pPr>
            <a:r>
              <a:rPr lang="en-GB" sz="2000" b="0" strike="noStrike" spc="-1" dirty="0">
                <a:solidFill>
                  <a:srgbClr val="414141"/>
                </a:solidFill>
                <a:latin typeface="Calibri"/>
              </a:rPr>
              <a:t>reaches brain in  seconds. Nicotine is considered to be as addictive as heroin.</a:t>
            </a:r>
            <a:endParaRPr lang="en-GB" sz="2000" b="0" strike="noStrike" spc="-1" dirty="0">
              <a:solidFill>
                <a:srgbClr val="000000"/>
              </a:solidFill>
              <a:latin typeface="Arial"/>
            </a:endParaRPr>
          </a:p>
          <a:p>
            <a:pPr marL="227880" indent="-227880">
              <a:lnSpc>
                <a:spcPct val="100000"/>
              </a:lnSpc>
              <a:buClr>
                <a:srgbClr val="414141"/>
              </a:buClr>
              <a:buFont typeface="Arial"/>
              <a:buChar char="•"/>
              <a:tabLst>
                <a:tab pos="0" algn="l"/>
              </a:tabLst>
            </a:pPr>
            <a:r>
              <a:rPr lang="en-GB" sz="2000" b="0" strike="noStrike" spc="-1" dirty="0">
                <a:solidFill>
                  <a:srgbClr val="414141"/>
                </a:solidFill>
                <a:latin typeface="Calibri"/>
              </a:rPr>
              <a:t>It is</a:t>
            </a:r>
            <a:r>
              <a:rPr lang="en-GB" sz="2000" b="1" i="1" strike="noStrike" spc="-1" dirty="0">
                <a:solidFill>
                  <a:srgbClr val="414141"/>
                </a:solidFill>
                <a:latin typeface="Calibri"/>
              </a:rPr>
              <a:t> worth remembering that although it is the nicotine in cigarettes that is addictive and keeps you smoking.  </a:t>
            </a:r>
            <a:endParaRPr lang="en-GB" sz="2000" b="0" strike="noStrike" spc="-1" dirty="0">
              <a:solidFill>
                <a:srgbClr val="000000"/>
              </a:solidFill>
              <a:latin typeface="Arial"/>
            </a:endParaRPr>
          </a:p>
          <a:p>
            <a:pPr indent="0">
              <a:lnSpc>
                <a:spcPct val="100000"/>
              </a:lnSpc>
              <a:buNone/>
              <a:tabLst>
                <a:tab pos="0" algn="l"/>
              </a:tabLst>
            </a:pPr>
            <a:r>
              <a:rPr lang="en-GB" sz="2000" b="1" strike="noStrike" spc="-1" dirty="0">
                <a:solidFill>
                  <a:srgbClr val="414141"/>
                </a:solidFill>
                <a:latin typeface="Calibri"/>
              </a:rPr>
              <a:t>However, compared to other components of tobacco, nicotine is relatively harmless to health. </a:t>
            </a:r>
            <a:endParaRPr lang="en-GB" sz="2000" b="0" strike="noStrike" spc="-1" dirty="0">
              <a:solidFill>
                <a:srgbClr val="000000"/>
              </a:solidFill>
              <a:latin typeface="Arial"/>
            </a:endParaRPr>
          </a:p>
          <a:p>
            <a:pPr indent="0">
              <a:lnSpc>
                <a:spcPct val="100000"/>
              </a:lnSpc>
              <a:buNone/>
              <a:tabLst>
                <a:tab pos="0" algn="l"/>
              </a:tabLst>
            </a:pPr>
            <a:endParaRPr lang="en-GB" sz="2000" b="0" strike="noStrike" spc="-1" dirty="0">
              <a:solidFill>
                <a:srgbClr val="000000"/>
              </a:solidFill>
              <a:latin typeface="Arial"/>
            </a:endParaRPr>
          </a:p>
          <a:p>
            <a:pPr indent="0">
              <a:lnSpc>
                <a:spcPct val="100000"/>
              </a:lnSpc>
              <a:buNone/>
              <a:tabLst>
                <a:tab pos="0" algn="l"/>
              </a:tabLst>
            </a:pPr>
            <a:r>
              <a:rPr lang="en-GB" sz="2000" b="1" i="1" strike="noStrike" spc="-1" dirty="0">
                <a:solidFill>
                  <a:srgbClr val="414141"/>
                </a:solidFill>
                <a:latin typeface="Calibri"/>
              </a:rPr>
              <a:t>It is the tar, carbon monoxide and other substances in tobacco smoke that cause harm.</a:t>
            </a:r>
            <a:endParaRPr lang="en-GB" sz="2000" b="0" strike="noStrike" spc="-1" dirty="0">
              <a:solidFill>
                <a:srgbClr val="000000"/>
              </a:solidFill>
              <a:latin typeface="Arial"/>
            </a:endParaRPr>
          </a:p>
          <a:p>
            <a:pPr marL="136800" indent="-136800">
              <a:lnSpc>
                <a:spcPct val="100000"/>
              </a:lnSpc>
              <a:buClr>
                <a:srgbClr val="000000"/>
              </a:buClr>
              <a:buFont typeface="Arial"/>
              <a:buChar char="•"/>
              <a:tabLst>
                <a:tab pos="0" algn="l"/>
              </a:tabLst>
            </a:pPr>
            <a:r>
              <a:rPr lang="en-GB" sz="1200" b="0" strike="noStrike" spc="-1" dirty="0">
                <a:solidFill>
                  <a:srgbClr val="000000"/>
                </a:solidFill>
                <a:latin typeface="Calibri"/>
              </a:rPr>
              <a:t>Carbon monoxide is a poisonous gas found in relatively high concentration in cigarette smoke. </a:t>
            </a:r>
            <a:endParaRPr lang="en-GB" sz="1200" b="0" strike="noStrike" spc="-1" dirty="0">
              <a:solidFill>
                <a:srgbClr val="000000"/>
              </a:solidFill>
              <a:latin typeface="Arial"/>
            </a:endParaRPr>
          </a:p>
          <a:p>
            <a:pPr indent="0">
              <a:lnSpc>
                <a:spcPct val="100000"/>
              </a:lnSpc>
              <a:buNone/>
              <a:tabLst>
                <a:tab pos="0" algn="l"/>
              </a:tabLst>
            </a:pPr>
            <a:r>
              <a:rPr lang="en-GB" sz="1200" b="0" strike="noStrike" spc="-1" dirty="0">
                <a:solidFill>
                  <a:srgbClr val="000000"/>
                </a:solidFill>
                <a:latin typeface="Calibri"/>
              </a:rPr>
              <a:t>It can also be found in car exhaust fumes and faulty boilers. </a:t>
            </a:r>
            <a:r>
              <a:rPr lang="en-GB" sz="1200" b="0" strike="noStrike" spc="-1" dirty="0">
                <a:solidFill>
                  <a:srgbClr val="767676"/>
                </a:solidFill>
                <a:latin typeface="Calibri"/>
              </a:rPr>
              <a:t>It binds to haemoglobin much more readily than oxygen</a:t>
            </a:r>
            <a:endParaRPr lang="en-GB" sz="1200" b="0" strike="noStrike" spc="-1" dirty="0">
              <a:solidFill>
                <a:srgbClr val="000000"/>
              </a:solidFill>
              <a:latin typeface="Arial"/>
            </a:endParaRPr>
          </a:p>
          <a:p>
            <a:pPr indent="0">
              <a:lnSpc>
                <a:spcPct val="100000"/>
              </a:lnSpc>
              <a:buNone/>
              <a:tabLst>
                <a:tab pos="0" algn="l"/>
              </a:tabLst>
            </a:pPr>
            <a:r>
              <a:rPr lang="en-GB" sz="2000" b="0" strike="noStrike" spc="-1" dirty="0">
                <a:solidFill>
                  <a:srgbClr val="767676"/>
                </a:solidFill>
                <a:latin typeface="Calibri"/>
              </a:rPr>
              <a:t> </a:t>
            </a:r>
            <a:r>
              <a:rPr lang="en-GB" sz="1200" b="0" strike="noStrike" spc="-1" dirty="0">
                <a:solidFill>
                  <a:srgbClr val="767676"/>
                </a:solidFill>
                <a:latin typeface="Calibri"/>
              </a:rPr>
              <a:t>thus taking the place of oxygen in the blood.</a:t>
            </a:r>
            <a:endParaRPr lang="en-GB" sz="1200" b="0" strike="noStrike" spc="-1" dirty="0">
              <a:solidFill>
                <a:srgbClr val="000000"/>
              </a:solidFill>
              <a:latin typeface="Arial"/>
            </a:endParaRPr>
          </a:p>
          <a:p>
            <a:pPr marL="136800" indent="-136800">
              <a:lnSpc>
                <a:spcPct val="100000"/>
              </a:lnSpc>
              <a:buClr>
                <a:srgbClr val="000000"/>
              </a:buClr>
              <a:buFont typeface="Arial"/>
              <a:buChar char="•"/>
              <a:tabLst>
                <a:tab pos="0" algn="l"/>
              </a:tabLst>
            </a:pPr>
            <a:r>
              <a:rPr lang="en-GB" sz="1200" b="0" strike="noStrike" spc="-1" dirty="0">
                <a:solidFill>
                  <a:srgbClr val="000000"/>
                </a:solidFill>
                <a:latin typeface="Calibri"/>
              </a:rPr>
              <a:t>Tar is not a simple substance but is the collective name for the many chemicals that form the thick, </a:t>
            </a:r>
            <a:endParaRPr lang="en-GB" sz="1200" b="0" strike="noStrike" spc="-1" dirty="0">
              <a:solidFill>
                <a:srgbClr val="000000"/>
              </a:solidFill>
              <a:latin typeface="Arial"/>
            </a:endParaRPr>
          </a:p>
          <a:p>
            <a:pPr indent="0">
              <a:lnSpc>
                <a:spcPct val="100000"/>
              </a:lnSpc>
              <a:buNone/>
              <a:tabLst>
                <a:tab pos="0" algn="l"/>
              </a:tabLst>
            </a:pPr>
            <a:r>
              <a:rPr lang="en-GB" sz="1200" b="0" strike="noStrike" spc="-1" dirty="0">
                <a:solidFill>
                  <a:srgbClr val="000000"/>
                </a:solidFill>
                <a:latin typeface="Calibri"/>
              </a:rPr>
              <a:t>sticky residue of tobacco smoke</a:t>
            </a:r>
            <a:endParaRPr lang="en-GB" sz="1200" b="0" strike="noStrike" spc="-1" dirty="0">
              <a:solidFill>
                <a:srgbClr val="000000"/>
              </a:solidFill>
              <a:latin typeface="Arial"/>
            </a:endParaRPr>
          </a:p>
          <a:p>
            <a:pPr indent="0">
              <a:lnSpc>
                <a:spcPts val="2500"/>
              </a:lnSpc>
              <a:buNone/>
              <a:tabLst>
                <a:tab pos="0" algn="l"/>
              </a:tabLst>
            </a:pPr>
            <a:r>
              <a:rPr lang="en-US" sz="1200" b="0" strike="noStrike" spc="-1" dirty="0">
                <a:solidFill>
                  <a:srgbClr val="000000"/>
                </a:solidFill>
                <a:latin typeface="Calibri"/>
              </a:rPr>
              <a:t>Many of the chemicals added to cigarettes play a role in speeding up the delivery of nicotine, </a:t>
            </a:r>
            <a:endParaRPr lang="en-GB" sz="1200" b="0" strike="noStrike" spc="-1" dirty="0">
              <a:solidFill>
                <a:srgbClr val="000000"/>
              </a:solidFill>
              <a:latin typeface="Arial"/>
            </a:endParaRPr>
          </a:p>
          <a:p>
            <a:pPr indent="0">
              <a:lnSpc>
                <a:spcPts val="2500"/>
              </a:lnSpc>
              <a:buNone/>
              <a:tabLst>
                <a:tab pos="0" algn="l"/>
              </a:tabLst>
            </a:pPr>
            <a:r>
              <a:rPr lang="en-US" sz="1200" b="0" strike="noStrike" spc="-1" dirty="0">
                <a:solidFill>
                  <a:srgbClr val="000000"/>
                </a:solidFill>
                <a:latin typeface="Calibri"/>
              </a:rPr>
              <a:t>so you get a rapid hit of nicotine when you draw on the cigarette. </a:t>
            </a:r>
            <a:endParaRPr lang="en-GB" sz="1200" b="0" strike="noStrike" spc="-1" dirty="0">
              <a:solidFill>
                <a:srgbClr val="000000"/>
              </a:solidFill>
              <a:latin typeface="Arial"/>
            </a:endParaRPr>
          </a:p>
          <a:p>
            <a:pPr indent="0">
              <a:lnSpc>
                <a:spcPts val="2500"/>
              </a:lnSpc>
              <a:buNone/>
              <a:tabLst>
                <a:tab pos="0" algn="l"/>
              </a:tabLst>
            </a:pPr>
            <a:endParaRPr lang="en-GB" sz="1200" b="0" strike="noStrike" spc="-1" dirty="0">
              <a:solidFill>
                <a:srgbClr val="000000"/>
              </a:solidFill>
              <a:latin typeface="Arial"/>
            </a:endParaRPr>
          </a:p>
          <a:p>
            <a:pPr indent="0">
              <a:lnSpc>
                <a:spcPts val="2500"/>
              </a:lnSpc>
              <a:buNone/>
              <a:tabLst>
                <a:tab pos="0" algn="l"/>
              </a:tabLst>
            </a:pPr>
            <a:r>
              <a:rPr lang="en-US" sz="1200" b="0" strike="noStrike" spc="-1" dirty="0">
                <a:solidFill>
                  <a:srgbClr val="000000"/>
                </a:solidFill>
                <a:latin typeface="Calibri"/>
              </a:rPr>
              <a:t>This constant intake of a fast-acting drug (which affects mood, concentration and performance) eventually produces dependence.</a:t>
            </a:r>
            <a:endParaRPr lang="en-GB" sz="1200" b="0" strike="noStrike" spc="-1" dirty="0">
              <a:solidFill>
                <a:srgbClr val="000000"/>
              </a:solidFill>
              <a:latin typeface="Arial"/>
            </a:endParaRPr>
          </a:p>
          <a:p>
            <a:pPr indent="0">
              <a:lnSpc>
                <a:spcPct val="100000"/>
              </a:lnSpc>
              <a:buNone/>
              <a:tabLst>
                <a:tab pos="0" algn="l"/>
              </a:tabLst>
            </a:pPr>
            <a:endParaRPr lang="en-GB" sz="1200" b="0" strike="noStrike" spc="-1" dirty="0">
              <a:solidFill>
                <a:srgbClr val="000000"/>
              </a:solidFill>
              <a:latin typeface="Arial"/>
            </a:endParaRPr>
          </a:p>
        </p:txBody>
      </p:sp>
      <p:sp>
        <p:nvSpPr>
          <p:cNvPr id="602" name="PlaceHolder 3"/>
          <p:cNvSpPr>
            <a:spLocks noGrp="1"/>
          </p:cNvSpPr>
          <p:nvPr>
            <p:ph type="sldNum" idx="11"/>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US" sz="1200" b="0" strike="noStrike" spc="-1">
                <a:solidFill>
                  <a:srgbClr val="000000"/>
                </a:solidFill>
                <a:latin typeface="Times New Roman"/>
              </a:defRPr>
            </a:lvl1pPr>
          </a:lstStyle>
          <a:p>
            <a:pPr indent="0" algn="r">
              <a:lnSpc>
                <a:spcPct val="100000"/>
              </a:lnSpc>
              <a:buNone/>
              <a:tabLst>
                <a:tab pos="0" algn="l"/>
              </a:tabLst>
            </a:pPr>
            <a:fld id="{4A73A85A-E07C-427D-9271-8CC0B0B36EC7}" type="slidenum">
              <a:rPr lang="en-US" sz="1200" b="0" strike="noStrike" spc="-1">
                <a:solidFill>
                  <a:srgbClr val="000000"/>
                </a:solidFill>
                <a:latin typeface="Times New Roman"/>
              </a:rPr>
              <a:t>9</a:t>
            </a:fld>
            <a:endParaRPr lang="en-GB" sz="12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 name="PlaceHolder 1"/>
          <p:cNvSpPr>
            <a:spLocks noGrp="1" noRot="1" noChangeAspect="1"/>
          </p:cNvSpPr>
          <p:nvPr>
            <p:ph type="sldImg"/>
          </p:nvPr>
        </p:nvSpPr>
        <p:spPr>
          <a:xfrm>
            <a:off x="685800" y="1143000"/>
            <a:ext cx="5486400" cy="3086100"/>
          </a:xfrm>
          <a:prstGeom prst="rect">
            <a:avLst/>
          </a:prstGeom>
          <a:ln w="0">
            <a:noFill/>
          </a:ln>
        </p:spPr>
      </p:sp>
      <p:sp>
        <p:nvSpPr>
          <p:cNvPr id="604" name="PlaceHolder 2"/>
          <p:cNvSpPr>
            <a:spLocks noGrp="1"/>
          </p:cNvSpPr>
          <p:nvPr>
            <p:ph type="body"/>
          </p:nvPr>
        </p:nvSpPr>
        <p:spPr>
          <a:xfrm>
            <a:off x="685800" y="4400640"/>
            <a:ext cx="5485680" cy="3599640"/>
          </a:xfrm>
          <a:prstGeom prst="rect">
            <a:avLst/>
          </a:prstGeom>
          <a:noFill/>
          <a:ln w="0">
            <a:noFill/>
          </a:ln>
        </p:spPr>
        <p:txBody>
          <a:bodyPr lIns="0" tIns="0" rIns="0" bIns="0" anchor="t">
            <a:normAutofit fontScale="81500" lnSpcReduction="20000"/>
          </a:bodyPr>
          <a:lstStyle/>
          <a:p>
            <a:pPr marL="159840" indent="0">
              <a:lnSpc>
                <a:spcPct val="100000"/>
              </a:lnSpc>
              <a:buNone/>
              <a:tabLst>
                <a:tab pos="0" algn="l"/>
              </a:tabLst>
            </a:pPr>
            <a:r>
              <a:rPr lang="en-GB" sz="1200" b="0" strike="noStrike" spc="-1" dirty="0">
                <a:solidFill>
                  <a:srgbClr val="000000"/>
                </a:solidFill>
                <a:latin typeface="Calibri"/>
                <a:ea typeface="ＭＳ Ｐゴシック"/>
              </a:rPr>
              <a:t>Most adult smokers (70%) say that they want to stop and yet less than 5% of quit attempts last 12 months and most don’t even last four weeks. </a:t>
            </a:r>
            <a:endParaRPr lang="en-GB" sz="1200" b="0" strike="noStrike" spc="-1" dirty="0">
              <a:solidFill>
                <a:srgbClr val="000000"/>
              </a:solidFill>
              <a:latin typeface="Arial"/>
            </a:endParaRPr>
          </a:p>
          <a:p>
            <a:pPr marL="159840" indent="0">
              <a:lnSpc>
                <a:spcPct val="100000"/>
              </a:lnSpc>
              <a:buNone/>
              <a:tabLst>
                <a:tab pos="0" algn="l"/>
              </a:tabLst>
            </a:pP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ＭＳ Ｐゴシック"/>
              </a:rPr>
              <a:t>What does this mean? Well, it means that smoking is a deeply entrenched behaviour that is very difficult to abstain from, </a:t>
            </a: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ＭＳ Ｐゴシック"/>
              </a:rPr>
              <a:t>even if abstinence can be achieved in the short term and most of the withdrawal symptoms have disappeared. </a:t>
            </a:r>
            <a:endParaRPr lang="en-GB" sz="1200" b="0" strike="noStrike" spc="-1" dirty="0">
              <a:solidFill>
                <a:srgbClr val="000000"/>
              </a:solidFill>
              <a:latin typeface="Arial"/>
            </a:endParaRPr>
          </a:p>
          <a:p>
            <a:pPr marL="159840" indent="0">
              <a:lnSpc>
                <a:spcPct val="100000"/>
              </a:lnSpc>
              <a:buNone/>
              <a:tabLst>
                <a:tab pos="0" algn="l"/>
              </a:tabLst>
            </a:pP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Cigarettes have been engineered to rapidly deliver nicotine to people who smoke.  Following the inhalation of tobacco smoke, </a:t>
            </a: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nicotine is delivered within seconds to the addiction centres in the forebrain where it attaches to nicotine receptors. </a:t>
            </a:r>
            <a:endParaRPr lang="en-GB" sz="1200" b="0" strike="noStrike" spc="-1" dirty="0">
              <a:solidFill>
                <a:srgbClr val="000000"/>
              </a:solidFill>
              <a:latin typeface="Arial"/>
            </a:endParaRPr>
          </a:p>
          <a:p>
            <a:pPr marL="159840" indent="0">
              <a:lnSpc>
                <a:spcPct val="100000"/>
              </a:lnSpc>
              <a:buNone/>
              <a:tabLst>
                <a:tab pos="0" algn="l"/>
              </a:tabLst>
            </a:pP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The activation of these receptors stimulates the release of neurotransmitters, such as dopamine and noradrenaline. </a:t>
            </a: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This results in the perception of pleasure or calmness by the person smoking</a:t>
            </a:r>
            <a:endParaRPr lang="en-GB" sz="1200" b="0" strike="noStrike" spc="-1" dirty="0">
              <a:solidFill>
                <a:srgbClr val="000000"/>
              </a:solidFill>
              <a:latin typeface="Arial"/>
            </a:endParaRPr>
          </a:p>
          <a:p>
            <a:pPr marL="159840" indent="0">
              <a:lnSpc>
                <a:spcPct val="100000"/>
              </a:lnSpc>
              <a:buNone/>
              <a:tabLst>
                <a:tab pos="0" algn="l"/>
              </a:tabLst>
            </a:pP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These feelings are short-lived, however. When nicotine and dopamine levels decline, symptoms of withdrawal and </a:t>
            </a: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urges to smoke emerge.  </a:t>
            </a: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 </a:t>
            </a: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Over time people who smoke require regular re-administration of nicotine in order to feel comfortable. </a:t>
            </a: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This is what is known as physical dependence. Once addicted, an individual needs the on-going administration </a:t>
            </a: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of nicotine in order to maintain that positive state and to prevent withdrawal symptoms – more about withdrawal symptoms later. </a:t>
            </a:r>
            <a:endParaRPr lang="en-GB" sz="1200" b="0" strike="noStrike" spc="-1" dirty="0">
              <a:solidFill>
                <a:srgbClr val="000000"/>
              </a:solidFill>
              <a:latin typeface="Arial"/>
            </a:endParaRPr>
          </a:p>
          <a:p>
            <a:pPr marL="159840" indent="0">
              <a:lnSpc>
                <a:spcPct val="100000"/>
              </a:lnSpc>
              <a:buNone/>
              <a:tabLst>
                <a:tab pos="0" algn="l"/>
              </a:tabLst>
            </a:pPr>
            <a:endParaRPr lang="en-GB" sz="1200" b="0" strike="noStrike" spc="-1" dirty="0">
              <a:solidFill>
                <a:srgbClr val="000000"/>
              </a:solidFill>
              <a:latin typeface="Arial"/>
            </a:endParaRPr>
          </a:p>
          <a:p>
            <a:pPr marL="159840" indent="0">
              <a:lnSpc>
                <a:spcPct val="100000"/>
              </a:lnSpc>
              <a:buNone/>
              <a:tabLst>
                <a:tab pos="0" algn="l"/>
              </a:tabLst>
            </a:pPr>
            <a:r>
              <a:rPr lang="en-GB" sz="1200" b="0" strike="noStrike" spc="-1" dirty="0">
                <a:solidFill>
                  <a:srgbClr val="000000"/>
                </a:solidFill>
                <a:latin typeface="Calibri"/>
                <a:ea typeface="Geneva"/>
              </a:rPr>
              <a:t>Young people are also triggered into smoking during social activities, interacting with peers who smoke, being bored, having a drink, being emotional – angry, upset and feeling anxious or stressed.</a:t>
            </a:r>
            <a:endParaRPr lang="en-GB" sz="1200" b="0" strike="noStrike" spc="-1" dirty="0">
              <a:solidFill>
                <a:srgbClr val="000000"/>
              </a:solidFill>
              <a:latin typeface="Arial"/>
            </a:endParaRPr>
          </a:p>
          <a:p>
            <a:pPr marL="159840" indent="0">
              <a:lnSpc>
                <a:spcPct val="100000"/>
              </a:lnSpc>
              <a:buNone/>
              <a:tabLst>
                <a:tab pos="0" algn="l"/>
              </a:tabLst>
            </a:pPr>
            <a:endParaRPr lang="en-GB" sz="1200" b="0" strike="noStrike" spc="-1" dirty="0">
              <a:solidFill>
                <a:srgbClr val="000000"/>
              </a:solidFill>
              <a:latin typeface="Arial"/>
            </a:endParaRPr>
          </a:p>
          <a:p>
            <a:pPr marL="159840" indent="0">
              <a:lnSpc>
                <a:spcPct val="100000"/>
              </a:lnSpc>
              <a:buNone/>
              <a:tabLst>
                <a:tab pos="0" algn="l"/>
              </a:tabLst>
            </a:pPr>
            <a:endParaRPr lang="en-GB" sz="1200" b="0" strike="noStrike" spc="-1" dirty="0">
              <a:solidFill>
                <a:srgbClr val="000000"/>
              </a:solidFill>
              <a:latin typeface="Arial"/>
            </a:endParaRPr>
          </a:p>
          <a:p>
            <a:pPr marL="159840" indent="0">
              <a:lnSpc>
                <a:spcPct val="100000"/>
              </a:lnSpc>
              <a:buNone/>
              <a:tabLst>
                <a:tab pos="0" algn="l"/>
              </a:tabLst>
            </a:pPr>
            <a:endParaRPr lang="en-GB" sz="1200" b="0" strike="noStrike" spc="-1" dirty="0">
              <a:solidFill>
                <a:srgbClr val="000000"/>
              </a:solidFill>
              <a:latin typeface="Arial"/>
            </a:endParaRPr>
          </a:p>
          <a:p>
            <a:pPr marL="159840" indent="0">
              <a:lnSpc>
                <a:spcPct val="100000"/>
              </a:lnSpc>
              <a:buNone/>
              <a:tabLst>
                <a:tab pos="0" algn="l"/>
              </a:tabLst>
            </a:pPr>
            <a:endParaRPr lang="en-GB" sz="1200" b="0" strike="noStrike" spc="-1" dirty="0">
              <a:solidFill>
                <a:srgbClr val="000000"/>
              </a:solidFill>
              <a:latin typeface="Arial"/>
            </a:endParaRPr>
          </a:p>
        </p:txBody>
      </p:sp>
      <p:sp>
        <p:nvSpPr>
          <p:cNvPr id="605" name="PlaceHolder 3"/>
          <p:cNvSpPr>
            <a:spLocks noGrp="1"/>
          </p:cNvSpPr>
          <p:nvPr>
            <p:ph type="sldNum" idx="12"/>
          </p:nvPr>
        </p:nvSpPr>
        <p:spPr>
          <a:xfrm>
            <a:off x="3884760" y="8685360"/>
            <a:ext cx="2971080" cy="457920"/>
          </a:xfrm>
          <a:prstGeom prst="rect">
            <a:avLst/>
          </a:prstGeom>
          <a:noFill/>
          <a:ln w="0">
            <a:noFill/>
          </a:ln>
        </p:spPr>
        <p:txBody>
          <a:bodyPr lIns="0" tIns="0" rIns="0" bIns="0" anchor="b">
            <a:noAutofit/>
          </a:bodyPr>
          <a:lstStyle>
            <a:lvl1pPr indent="0" algn="r">
              <a:lnSpc>
                <a:spcPct val="100000"/>
              </a:lnSpc>
              <a:buNone/>
              <a:tabLst>
                <a:tab pos="0" algn="l"/>
              </a:tabLst>
              <a:defRPr lang="en-US" sz="1200" b="0" strike="noStrike" spc="-1">
                <a:solidFill>
                  <a:srgbClr val="000000"/>
                </a:solidFill>
                <a:latin typeface="Times New Roman"/>
              </a:defRPr>
            </a:lvl1pPr>
          </a:lstStyle>
          <a:p>
            <a:pPr indent="0" algn="r">
              <a:lnSpc>
                <a:spcPct val="100000"/>
              </a:lnSpc>
              <a:buNone/>
              <a:tabLst>
                <a:tab pos="0" algn="l"/>
              </a:tabLst>
            </a:pPr>
            <a:fld id="{40251892-F1F9-4A84-A700-8CBB1ECD09DA}" type="slidenum">
              <a:rPr lang="en-US" sz="1200" b="0" strike="noStrike" spc="-1">
                <a:solidFill>
                  <a:srgbClr val="000000"/>
                </a:solidFill>
                <a:latin typeface="Times New Roman"/>
              </a:rPr>
              <a:t>10</a:t>
            </a:fld>
            <a:endParaRPr lang="en-GB" sz="12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PlaceHolder 1"/>
          <p:cNvSpPr>
            <a:spLocks noGrp="1" noRot="1" noChangeAspect="1"/>
          </p:cNvSpPr>
          <p:nvPr>
            <p:ph type="sldImg"/>
          </p:nvPr>
        </p:nvSpPr>
        <p:spPr>
          <a:xfrm>
            <a:off x="685800" y="1143000"/>
            <a:ext cx="5486400" cy="3086100"/>
          </a:xfrm>
          <a:prstGeom prst="rect">
            <a:avLst/>
          </a:prstGeom>
          <a:ln w="0">
            <a:noFill/>
          </a:ln>
        </p:spPr>
      </p:sp>
      <p:sp>
        <p:nvSpPr>
          <p:cNvPr id="607" name="PlaceHolder 2"/>
          <p:cNvSpPr>
            <a:spLocks noGrp="1"/>
          </p:cNvSpPr>
          <p:nvPr>
            <p:ph type="body"/>
          </p:nvPr>
        </p:nvSpPr>
        <p:spPr>
          <a:xfrm>
            <a:off x="928080" y="4501440"/>
            <a:ext cx="5607720" cy="4182840"/>
          </a:xfrm>
          <a:prstGeom prst="rect">
            <a:avLst/>
          </a:prstGeom>
          <a:noFill/>
          <a:ln w="0">
            <a:noFill/>
          </a:ln>
        </p:spPr>
        <p:txBody>
          <a:bodyPr lIns="0" tIns="0" rIns="0" bIns="0" numCol="1" spcCol="0" anchor="t">
            <a:normAutofit fontScale="84500" lnSpcReduction="20000"/>
          </a:bodyPr>
          <a:lstStyle/>
          <a:p>
            <a:pPr marL="166320" indent="0">
              <a:lnSpc>
                <a:spcPct val="100000"/>
              </a:lnSpc>
              <a:buNone/>
              <a:tabLst>
                <a:tab pos="0" algn="l"/>
              </a:tabLst>
            </a:pPr>
            <a:r>
              <a:rPr lang="en-CA" sz="1200" b="1" strike="noStrike" spc="-1">
                <a:solidFill>
                  <a:srgbClr val="000000"/>
                </a:solidFill>
                <a:latin typeface="Calibri"/>
              </a:rPr>
              <a:t>Let’s look at some of the myths around smoking and stopping smoking.</a:t>
            </a:r>
            <a:endParaRPr lang="en-GB" sz="1200" b="0" strike="noStrike" spc="-1">
              <a:solidFill>
                <a:srgbClr val="000000"/>
              </a:solidFill>
              <a:latin typeface="Arial"/>
            </a:endParaRPr>
          </a:p>
          <a:p>
            <a:pPr marL="166320" indent="0">
              <a:lnSpc>
                <a:spcPct val="100000"/>
              </a:lnSpc>
              <a:buNone/>
              <a:tabLst>
                <a:tab pos="0" algn="l"/>
              </a:tabLst>
            </a:pPr>
            <a:endParaRPr lang="en-GB" sz="1200" b="0" strike="noStrike" spc="-1">
              <a:solidFill>
                <a:srgbClr val="000000"/>
              </a:solidFill>
              <a:latin typeface="Arial"/>
            </a:endParaRPr>
          </a:p>
          <a:p>
            <a:pPr marL="142200" indent="-142200">
              <a:lnSpc>
                <a:spcPct val="100000"/>
              </a:lnSpc>
              <a:buClr>
                <a:srgbClr val="000000"/>
              </a:buClr>
              <a:buFont typeface="Arial"/>
              <a:buChar char="•"/>
              <a:tabLst>
                <a:tab pos="0" algn="l"/>
              </a:tabLst>
            </a:pPr>
            <a:r>
              <a:rPr lang="en-CA" sz="1200" b="0" strike="noStrike" spc="-1">
                <a:solidFill>
                  <a:srgbClr val="000000"/>
                </a:solidFill>
                <a:latin typeface="Calibri"/>
              </a:rPr>
              <a:t>Many young people report that they smoke because it helps them cope with stress. We know however that this is myth or perhaps more precisely how the person who smokes may incorrectly perceive smoking to be alleviate stress. Nicotine is in fact a stimulant and does not have a calming effect. We know that that after </a:t>
            </a:r>
            <a:r>
              <a:rPr lang="en-CA" sz="2000" b="0" strike="noStrike" spc="-1">
                <a:solidFill>
                  <a:srgbClr val="000000"/>
                </a:solidFill>
                <a:latin typeface="Calibri"/>
              </a:rPr>
              <a:t>six </a:t>
            </a:r>
            <a:r>
              <a:rPr lang="en-CA" sz="1200" b="0" strike="noStrike" spc="-1">
                <a:solidFill>
                  <a:srgbClr val="000000"/>
                </a:solidFill>
                <a:latin typeface="Calibri"/>
              </a:rPr>
              <a:t>weeks of stopping people report significantly less stress, anxiety and improved mood and this can be one of the benefits of stopping.</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marL="142200" indent="-142200">
              <a:lnSpc>
                <a:spcPct val="100000"/>
              </a:lnSpc>
              <a:buClr>
                <a:srgbClr val="000000"/>
              </a:buClr>
              <a:buFont typeface="Arial"/>
              <a:buChar char="•"/>
              <a:tabLst>
                <a:tab pos="0" algn="l"/>
              </a:tabLst>
            </a:pPr>
            <a:r>
              <a:rPr lang="en-CA" sz="2000" b="0" strike="noStrike" spc="-1">
                <a:solidFill>
                  <a:srgbClr val="000000"/>
                </a:solidFill>
                <a:latin typeface="Calibri"/>
              </a:rPr>
              <a:t>Roll ups are as harmful as cigarettes and cause the same health risks.  </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marL="142200" indent="-142200">
              <a:lnSpc>
                <a:spcPct val="100000"/>
              </a:lnSpc>
              <a:buClr>
                <a:srgbClr val="000000"/>
              </a:buClr>
              <a:buFont typeface="Arial"/>
              <a:buChar char="•"/>
              <a:tabLst>
                <a:tab pos="0" algn="l"/>
              </a:tabLst>
            </a:pPr>
            <a:r>
              <a:rPr lang="en-CA" sz="2000" b="0" strike="noStrike" spc="-1">
                <a:solidFill>
                  <a:srgbClr val="000000"/>
                </a:solidFill>
                <a:latin typeface="Calibri"/>
              </a:rPr>
              <a:t>Stopping smoking has been shown to improve mental health and has shown a reduction in anxiety, symptoms of depression and has led to an increase in self confidence.</a:t>
            </a:r>
            <a:r>
              <a:rPr lang="en-GB" sz="1200" b="0" strike="noStrike" spc="-1">
                <a:solidFill>
                  <a:srgbClr val="333333"/>
                </a:solidFill>
                <a:latin typeface="Calibri"/>
                <a:ea typeface="Times New Roman"/>
              </a:rPr>
              <a:t> Those who have stopped report being healthier, happier and having greater life satisfaction than people who smoke</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90000"/>
              </a:lnSpc>
              <a:buNone/>
              <a:tabLst>
                <a:tab pos="0" algn="l"/>
              </a:tabLst>
            </a:pPr>
            <a:r>
              <a:rPr lang="fr-CA" sz="1200" b="0" strike="noStrike" spc="-1">
                <a:solidFill>
                  <a:srgbClr val="000000"/>
                </a:solidFill>
                <a:latin typeface="Calibri"/>
                <a:ea typeface="Times New Roman"/>
              </a:rPr>
              <a:t>Source:</a:t>
            </a:r>
            <a:endParaRPr lang="en-GB" sz="1200" b="0" strike="noStrike" spc="-1">
              <a:solidFill>
                <a:srgbClr val="000000"/>
              </a:solidFill>
              <a:latin typeface="Arial"/>
            </a:endParaRPr>
          </a:p>
          <a:p>
            <a:pPr indent="0">
              <a:lnSpc>
                <a:spcPct val="90000"/>
              </a:lnSpc>
              <a:buNone/>
              <a:tabLst>
                <a:tab pos="0" algn="l"/>
              </a:tabLst>
            </a:pPr>
            <a:r>
              <a:rPr lang="en-CA" sz="1200" b="0" strike="noStrike" spc="-1">
                <a:solidFill>
                  <a:srgbClr val="000000"/>
                </a:solidFill>
                <a:latin typeface="Calibri"/>
                <a:ea typeface="Times New Roman"/>
              </a:rPr>
              <a:t>Taylor GMJ, Lindson N, Farley A, Leinberger-Jabari A, Sawyer K, te Water Naudé R, Theodoulou A, King N, Burke C, Aveyard P. Smoking cessation for improving mental health. Cochrane Database of Systematic Reviews 2021, Issue 3. Art. No.: CD013522. DOI: 10.1002/14651858.CD013522.pub2</a:t>
            </a:r>
            <a:endParaRPr lang="en-GB" sz="1200" b="0" strike="noStrike" spc="-1">
              <a:solidFill>
                <a:srgbClr val="000000"/>
              </a:solidFill>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3"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4"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8"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9"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1"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2"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3"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4"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5"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6"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2"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4"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9"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1"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3"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7"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9"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1"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3"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4"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8"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9"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1"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2"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3"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4"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5"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6"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5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5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5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5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6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0"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2"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5"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7"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7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9"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0"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1"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83"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4"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5"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8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9"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9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91"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2"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94"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6"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7"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9"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9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99"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0"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1"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2"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3"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4"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1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17"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1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19"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2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21"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2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2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24"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2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2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28"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30"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3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32"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3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34"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3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36"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1"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3"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38"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39"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4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41"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42"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43"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44"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4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46"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47"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48"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49"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50"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51"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5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56"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5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58"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60"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6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6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63"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6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6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6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6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7"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69"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7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71"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7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73"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74"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75"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77"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78"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8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8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8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83"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8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85"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86"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87"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88"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89"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90"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lstStyle/>
          <a:p>
            <a:r>
              <a:t>Footer</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9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96"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ftr" idx="1"/>
          </p:nvPr>
        </p:nvSpPr>
        <p:spPr/>
        <p:txBody>
          <a:bodyPr/>
          <a:lstStyle/>
          <a:p>
            <a:r>
              <a:t>Footer</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9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98"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ftr" idx="1"/>
          </p:nvPr>
        </p:nvSpPr>
        <p:spPr/>
        <p:txBody>
          <a:bodyPr/>
          <a:lstStyle/>
          <a:p>
            <a:r>
              <a:t>Footer</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9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00"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0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ftr" idx="1"/>
          </p:nvPr>
        </p:nvSpPr>
        <p:spPr/>
        <p:txBody>
          <a:bodyPr/>
          <a:lstStyle/>
          <a:p>
            <a:r>
              <a:t>Footer</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ftr" idx="1"/>
          </p:nvPr>
        </p:nvSpPr>
        <p:spPr/>
        <p:txBody>
          <a:bodyPr/>
          <a:lstStyle/>
          <a:p>
            <a:r>
              <a:t>Footer</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9"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1"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03"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ftr" idx="1"/>
          </p:nvPr>
        </p:nvSpPr>
        <p:spPr/>
        <p:txBody>
          <a:bodyPr/>
          <a:lstStyle/>
          <a:p>
            <a:r>
              <a:t>Footer</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0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0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0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0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0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09"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1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11"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1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13"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14"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15"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1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17"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18"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ftr" idx="1"/>
          </p:nvPr>
        </p:nvSpPr>
        <p:spPr/>
        <p:txBody>
          <a:bodyPr/>
          <a:lstStyle/>
          <a:p>
            <a:r>
              <a:t>Footer</a:t>
            </a: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2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2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2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23"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ftr" idx="1"/>
          </p:nvPr>
        </p:nvSpPr>
        <p:spPr/>
        <p:txBody>
          <a:bodyPr/>
          <a:lstStyle/>
          <a:p>
            <a:r>
              <a:t>Footer</a:t>
            </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25"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26"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27"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28"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29"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30"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ftr" idx="1"/>
          </p:nvPr>
        </p:nvSpPr>
        <p:spPr/>
        <p:txBody>
          <a:bodyPr/>
          <a:lstStyle/>
          <a:p>
            <a:r>
              <a:t>Footer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microsoft.com/office/2007/relationships/hdphoto" Target="../media/hdphoto1.wdp"/><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TextBox 3"/>
          <p:cNvSpPr/>
          <p:nvPr/>
        </p:nvSpPr>
        <p:spPr>
          <a:xfrm rot="16200000">
            <a:off x="-3069720" y="3071160"/>
            <a:ext cx="6857280" cy="716400"/>
          </a:xfrm>
          <a:prstGeom prst="rect">
            <a:avLst/>
          </a:prstGeom>
          <a:gradFill rotWithShape="0">
            <a:gsLst>
              <a:gs pos="0">
                <a:srgbClr val="9D88BA"/>
              </a:gs>
              <a:gs pos="100000">
                <a:srgbClr val="6F5592"/>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a:solidFill>
                  <a:srgbClr val="FFFFFF"/>
                </a:solidFill>
                <a:latin typeface="Century Gothic"/>
                <a:ea typeface="DejaVu Sans"/>
              </a:rPr>
              <a:t>Tobacco Leads Training</a:t>
            </a:r>
            <a:endParaRPr lang="en-GB" sz="1800" b="0" strike="noStrike" spc="-1">
              <a:solidFill>
                <a:srgbClr val="000000"/>
              </a:solidFill>
              <a:latin typeface="Arial"/>
            </a:endParaRPr>
          </a:p>
        </p:txBody>
      </p:sp>
      <p:sp>
        <p:nvSpPr>
          <p:cNvPr id="12" name="Rectangle 3"/>
          <p:cNvSpPr/>
          <p:nvPr/>
        </p:nvSpPr>
        <p:spPr>
          <a:xfrm>
            <a:off x="0" y="0"/>
            <a:ext cx="12191400" cy="6857280"/>
          </a:xfrm>
          <a:prstGeom prst="rect">
            <a:avLst/>
          </a:prstGeom>
          <a:gradFill rotWithShape="0">
            <a:gsLst>
              <a:gs pos="0">
                <a:srgbClr val="D1C7DF"/>
              </a:gs>
              <a:gs pos="100000">
                <a:srgbClr val="614A80"/>
              </a:gs>
            </a:gsLst>
            <a:path path="circle">
              <a:fillToRect l="50000" t="100000" r="50000"/>
            </a:path>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grpSp>
        <p:nvGrpSpPr>
          <p:cNvPr id="2" name="Group 50"/>
          <p:cNvGrpSpPr/>
          <p:nvPr/>
        </p:nvGrpSpPr>
        <p:grpSpPr>
          <a:xfrm>
            <a:off x="1225080" y="5525280"/>
            <a:ext cx="1648440" cy="364320"/>
            <a:chOff x="1225080" y="5525280"/>
            <a:chExt cx="1648440" cy="364320"/>
          </a:xfrm>
        </p:grpSpPr>
        <p:sp>
          <p:nvSpPr>
            <p:cNvPr id="3" name="Freeform 51"/>
            <p:cNvSpPr/>
            <p:nvPr/>
          </p:nvSpPr>
          <p:spPr>
            <a:xfrm>
              <a:off x="1225080" y="5531400"/>
              <a:ext cx="402480" cy="351720"/>
            </a:xfrm>
            <a:custGeom>
              <a:avLst/>
              <a:gdLst>
                <a:gd name="textAreaLeft" fmla="*/ 0 w 402480"/>
                <a:gd name="textAreaRight" fmla="*/ 403200 w 402480"/>
                <a:gd name="textAreaTop" fmla="*/ 0 h 351720"/>
                <a:gd name="textAreaBottom" fmla="*/ 352440 h 351720"/>
              </a:gdLst>
              <a:ahLst/>
              <a:cxnLst/>
              <a:rect l="textAreaLeft" t="textAreaTop" r="textAreaRight" b="textAreaBottom"/>
              <a:pathLst>
                <a:path w="187619" h="164115">
                  <a:moveTo>
                    <a:pt x="0" y="164116"/>
                  </a:moveTo>
                  <a:lnTo>
                    <a:pt x="41187" y="164116"/>
                  </a:lnTo>
                  <a:lnTo>
                    <a:pt x="63963" y="50578"/>
                  </a:lnTo>
                  <a:lnTo>
                    <a:pt x="64343" y="50578"/>
                  </a:lnTo>
                  <a:lnTo>
                    <a:pt x="98602" y="164116"/>
                  </a:lnTo>
                  <a:lnTo>
                    <a:pt x="152886" y="164116"/>
                  </a:lnTo>
                  <a:lnTo>
                    <a:pt x="187619" y="0"/>
                  </a:lnTo>
                  <a:lnTo>
                    <a:pt x="146338" y="0"/>
                  </a:lnTo>
                  <a:lnTo>
                    <a:pt x="123466" y="113729"/>
                  </a:lnTo>
                  <a:lnTo>
                    <a:pt x="122992" y="113729"/>
                  </a:lnTo>
                  <a:lnTo>
                    <a:pt x="89492" y="0"/>
                  </a:lnTo>
                  <a:lnTo>
                    <a:pt x="34924" y="0"/>
                  </a:lnTo>
                  <a:lnTo>
                    <a:pt x="0" y="164116"/>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sp>
          <p:nvSpPr>
            <p:cNvPr id="4" name="Freeform 52"/>
            <p:cNvSpPr/>
            <p:nvPr/>
          </p:nvSpPr>
          <p:spPr>
            <a:xfrm>
              <a:off x="1627560" y="5525640"/>
              <a:ext cx="337680" cy="363960"/>
            </a:xfrm>
            <a:custGeom>
              <a:avLst/>
              <a:gdLst>
                <a:gd name="textAreaLeft" fmla="*/ 0 w 337680"/>
                <a:gd name="textAreaRight" fmla="*/ 338400 w 337680"/>
                <a:gd name="textAreaTop" fmla="*/ 0 h 363960"/>
                <a:gd name="textAreaBottom" fmla="*/ 364680 h 363960"/>
              </a:gdLst>
              <a:ahLst/>
              <a:cxnLst/>
              <a:rect l="textAreaLeft" t="textAreaTop" r="textAreaRight" b="textAreaBottom"/>
              <a:pathLst>
                <a:path w="157535" h="169735">
                  <a:moveTo>
                    <a:pt x="157441" y="8668"/>
                  </a:moveTo>
                  <a:cubicBezTo>
                    <a:pt x="148520" y="5334"/>
                    <a:pt x="130964" y="0"/>
                    <a:pt x="99551" y="0"/>
                  </a:cubicBezTo>
                  <a:cubicBezTo>
                    <a:pt x="38150" y="0"/>
                    <a:pt x="0" y="38767"/>
                    <a:pt x="0" y="93345"/>
                  </a:cubicBezTo>
                  <a:cubicBezTo>
                    <a:pt x="0" y="138494"/>
                    <a:pt x="30179" y="169736"/>
                    <a:pt x="82944" y="169736"/>
                  </a:cubicBezTo>
                  <a:cubicBezTo>
                    <a:pt x="97653" y="169736"/>
                    <a:pt x="115969" y="166973"/>
                    <a:pt x="126503" y="163354"/>
                  </a:cubicBezTo>
                  <a:lnTo>
                    <a:pt x="131153" y="128111"/>
                  </a:lnTo>
                  <a:cubicBezTo>
                    <a:pt x="119670" y="134017"/>
                    <a:pt x="105435" y="137255"/>
                    <a:pt x="89682" y="137255"/>
                  </a:cubicBezTo>
                  <a:cubicBezTo>
                    <a:pt x="63489" y="137255"/>
                    <a:pt x="44983" y="123635"/>
                    <a:pt x="44983" y="94488"/>
                  </a:cubicBezTo>
                  <a:cubicBezTo>
                    <a:pt x="44983" y="63437"/>
                    <a:pt x="62540" y="32385"/>
                    <a:pt x="106384" y="32385"/>
                  </a:cubicBezTo>
                  <a:cubicBezTo>
                    <a:pt x="120240" y="32385"/>
                    <a:pt x="133336" y="34290"/>
                    <a:pt x="147192" y="42291"/>
                  </a:cubicBezTo>
                  <a:lnTo>
                    <a:pt x="157536" y="8668"/>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sp>
          <p:nvSpPr>
            <p:cNvPr id="5" name="Freeform 53"/>
            <p:cNvSpPr/>
            <p:nvPr/>
          </p:nvSpPr>
          <p:spPr>
            <a:xfrm>
              <a:off x="1935000" y="5525280"/>
              <a:ext cx="311040" cy="363960"/>
            </a:xfrm>
            <a:custGeom>
              <a:avLst/>
              <a:gdLst>
                <a:gd name="textAreaLeft" fmla="*/ 0 w 311040"/>
                <a:gd name="textAreaRight" fmla="*/ 311760 w 311040"/>
                <a:gd name="textAreaTop" fmla="*/ 0 h 363960"/>
                <a:gd name="textAreaBottom" fmla="*/ 364680 h 363960"/>
              </a:gdLst>
              <a:ahLst/>
              <a:cxnLst/>
              <a:rect l="textAreaLeft" t="textAreaTop" r="textAreaRight" b="textAreaBottom"/>
              <a:pathLst>
                <a:path w="145103" h="169735">
                  <a:moveTo>
                    <a:pt x="145104" y="7334"/>
                  </a:moveTo>
                  <a:cubicBezTo>
                    <a:pt x="134095" y="2191"/>
                    <a:pt x="115115" y="0"/>
                    <a:pt x="94996" y="0"/>
                  </a:cubicBezTo>
                  <a:cubicBezTo>
                    <a:pt x="59123" y="0"/>
                    <a:pt x="22112" y="12668"/>
                    <a:pt x="22112" y="55054"/>
                  </a:cubicBezTo>
                  <a:cubicBezTo>
                    <a:pt x="22112" y="101346"/>
                    <a:pt x="85601" y="91535"/>
                    <a:pt x="85601" y="117824"/>
                  </a:cubicBezTo>
                  <a:cubicBezTo>
                    <a:pt x="85601" y="134779"/>
                    <a:pt x="64248" y="137351"/>
                    <a:pt x="50677" y="137351"/>
                  </a:cubicBezTo>
                  <a:cubicBezTo>
                    <a:pt x="36442" y="137351"/>
                    <a:pt x="19075" y="133541"/>
                    <a:pt x="10344" y="127921"/>
                  </a:cubicBezTo>
                  <a:lnTo>
                    <a:pt x="0" y="161258"/>
                  </a:lnTo>
                  <a:cubicBezTo>
                    <a:pt x="14330" y="165735"/>
                    <a:pt x="33690" y="169736"/>
                    <a:pt x="50582" y="169736"/>
                  </a:cubicBezTo>
                  <a:cubicBezTo>
                    <a:pt x="88543" y="169736"/>
                    <a:pt x="130489" y="158020"/>
                    <a:pt x="130489" y="112586"/>
                  </a:cubicBezTo>
                  <a:cubicBezTo>
                    <a:pt x="130489" y="62770"/>
                    <a:pt x="67000" y="71438"/>
                    <a:pt x="67000" y="48196"/>
                  </a:cubicBezTo>
                  <a:cubicBezTo>
                    <a:pt x="67000" y="35052"/>
                    <a:pt x="81046" y="32480"/>
                    <a:pt x="98412" y="32480"/>
                  </a:cubicBezTo>
                  <a:cubicBezTo>
                    <a:pt x="114546" y="32480"/>
                    <a:pt x="126029" y="36004"/>
                    <a:pt x="134475" y="40005"/>
                  </a:cubicBezTo>
                  <a:lnTo>
                    <a:pt x="145009" y="7334"/>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sp>
          <p:nvSpPr>
            <p:cNvPr id="6" name="Freeform 54"/>
            <p:cNvSpPr/>
            <p:nvPr/>
          </p:nvSpPr>
          <p:spPr>
            <a:xfrm>
              <a:off x="2240640" y="5525640"/>
              <a:ext cx="337680" cy="363960"/>
            </a:xfrm>
            <a:custGeom>
              <a:avLst/>
              <a:gdLst>
                <a:gd name="textAreaLeft" fmla="*/ 0 w 337680"/>
                <a:gd name="textAreaRight" fmla="*/ 338400 w 337680"/>
                <a:gd name="textAreaTop" fmla="*/ 0 h 363960"/>
                <a:gd name="textAreaBottom" fmla="*/ 364680 h 363960"/>
              </a:gdLst>
              <a:ahLst/>
              <a:cxnLst/>
              <a:rect l="textAreaLeft" t="textAreaTop" r="textAreaRight" b="textAreaBottom"/>
              <a:pathLst>
                <a:path w="157440" h="169735">
                  <a:moveTo>
                    <a:pt x="157441" y="8668"/>
                  </a:moveTo>
                  <a:cubicBezTo>
                    <a:pt x="148520" y="5334"/>
                    <a:pt x="130964" y="0"/>
                    <a:pt x="99551" y="0"/>
                  </a:cubicBezTo>
                  <a:cubicBezTo>
                    <a:pt x="38150" y="0"/>
                    <a:pt x="0" y="38767"/>
                    <a:pt x="0" y="93345"/>
                  </a:cubicBezTo>
                  <a:cubicBezTo>
                    <a:pt x="0" y="138494"/>
                    <a:pt x="30179" y="169736"/>
                    <a:pt x="82944" y="169736"/>
                  </a:cubicBezTo>
                  <a:cubicBezTo>
                    <a:pt x="97653" y="169736"/>
                    <a:pt x="115969" y="166973"/>
                    <a:pt x="126503" y="163354"/>
                  </a:cubicBezTo>
                  <a:lnTo>
                    <a:pt x="131153" y="128111"/>
                  </a:lnTo>
                  <a:cubicBezTo>
                    <a:pt x="119670" y="134017"/>
                    <a:pt x="105340" y="137255"/>
                    <a:pt x="89682" y="137255"/>
                  </a:cubicBezTo>
                  <a:cubicBezTo>
                    <a:pt x="63489" y="137255"/>
                    <a:pt x="44983" y="123635"/>
                    <a:pt x="44983" y="94488"/>
                  </a:cubicBezTo>
                  <a:cubicBezTo>
                    <a:pt x="44983" y="63437"/>
                    <a:pt x="62540" y="32385"/>
                    <a:pt x="106384" y="32385"/>
                  </a:cubicBezTo>
                  <a:cubicBezTo>
                    <a:pt x="120240" y="32385"/>
                    <a:pt x="133336" y="34290"/>
                    <a:pt x="147097" y="42291"/>
                  </a:cubicBezTo>
                  <a:lnTo>
                    <a:pt x="157441" y="8668"/>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sp>
          <p:nvSpPr>
            <p:cNvPr id="7" name="Freeform 55"/>
            <p:cNvSpPr/>
            <p:nvPr/>
          </p:nvSpPr>
          <p:spPr>
            <a:xfrm>
              <a:off x="2589120" y="5531400"/>
              <a:ext cx="284400" cy="351720"/>
            </a:xfrm>
            <a:custGeom>
              <a:avLst/>
              <a:gdLst>
                <a:gd name="textAreaLeft" fmla="*/ 0 w 284400"/>
                <a:gd name="textAreaRight" fmla="*/ 285120 w 284400"/>
                <a:gd name="textAreaTop" fmla="*/ 0 h 351720"/>
                <a:gd name="textAreaBottom" fmla="*/ 352440 h 351720"/>
              </a:gdLst>
              <a:ahLst/>
              <a:cxnLst/>
              <a:rect l="textAreaLeft" t="textAreaTop" r="textAreaRight" b="textAreaBottom"/>
              <a:pathLst>
                <a:path w="132766" h="164115">
                  <a:moveTo>
                    <a:pt x="12812" y="164116"/>
                  </a:moveTo>
                  <a:lnTo>
                    <a:pt x="57131" y="164116"/>
                  </a:lnTo>
                  <a:lnTo>
                    <a:pt x="85031" y="32480"/>
                  </a:lnTo>
                  <a:lnTo>
                    <a:pt x="125744" y="32480"/>
                  </a:lnTo>
                  <a:lnTo>
                    <a:pt x="132767" y="0"/>
                  </a:lnTo>
                  <a:lnTo>
                    <a:pt x="7023" y="0"/>
                  </a:lnTo>
                  <a:lnTo>
                    <a:pt x="0" y="32480"/>
                  </a:lnTo>
                  <a:lnTo>
                    <a:pt x="40713" y="32480"/>
                  </a:lnTo>
                  <a:lnTo>
                    <a:pt x="12812" y="164116"/>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grpSp>
      <p:pic>
        <p:nvPicPr>
          <p:cNvPr id="8" name="Graphic 56"/>
          <p:cNvPicPr/>
          <p:nvPr/>
        </p:nvPicPr>
        <p:blipFill>
          <a:blip r:embed="rId14"/>
          <a:stretch/>
        </p:blipFill>
        <p:spPr>
          <a:xfrm>
            <a:off x="9189000" y="5393160"/>
            <a:ext cx="1777320" cy="702000"/>
          </a:xfrm>
          <a:prstGeom prst="rect">
            <a:avLst/>
          </a:prstGeom>
          <a:ln w="0">
            <a:noFill/>
          </a:ln>
        </p:spPr>
      </p:pic>
      <p:sp>
        <p:nvSpPr>
          <p:cNvPr id="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10"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 name="TextBox 3"/>
          <p:cNvSpPr/>
          <p:nvPr/>
        </p:nvSpPr>
        <p:spPr>
          <a:xfrm rot="16200000">
            <a:off x="-3069720" y="3071160"/>
            <a:ext cx="6857280" cy="716400"/>
          </a:xfrm>
          <a:prstGeom prst="rect">
            <a:avLst/>
          </a:prstGeom>
          <a:gradFill rotWithShape="0">
            <a:gsLst>
              <a:gs pos="0">
                <a:srgbClr val="9D88BA"/>
              </a:gs>
              <a:gs pos="100000">
                <a:srgbClr val="6F5592"/>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smoking</a:t>
            </a:r>
            <a:endParaRPr lang="en-GB" sz="1800" b="0" strike="noStrike" spc="-1" dirty="0">
              <a:solidFill>
                <a:srgbClr val="000000"/>
              </a:solidFill>
              <a:latin typeface="Arial"/>
            </a:endParaRPr>
          </a:p>
        </p:txBody>
      </p:sp>
      <p:sp>
        <p:nvSpPr>
          <p:cNvPr id="4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49"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 name="TextBox 3"/>
          <p:cNvSpPr/>
          <p:nvPr/>
        </p:nvSpPr>
        <p:spPr>
          <a:xfrm rot="16200000">
            <a:off x="-3069720" y="3071160"/>
            <a:ext cx="6857280" cy="716400"/>
          </a:xfrm>
          <a:prstGeom prst="rect">
            <a:avLst/>
          </a:prstGeom>
          <a:gradFill rotWithShape="0">
            <a:gsLst>
              <a:gs pos="0">
                <a:srgbClr val="9D88BA"/>
              </a:gs>
              <a:gs pos="100000">
                <a:srgbClr val="6F5592"/>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a:solidFill>
                  <a:srgbClr val="FFFFFF"/>
                </a:solidFill>
                <a:latin typeface="Century Gothic"/>
                <a:ea typeface="DejaVu Sans"/>
              </a:rPr>
              <a:t>Tobacco Leads Training</a:t>
            </a:r>
            <a:endParaRPr lang="en-GB" sz="1800" b="0" strike="noStrike" spc="-1">
              <a:solidFill>
                <a:srgbClr val="000000"/>
              </a:solidFill>
              <a:latin typeface="Arial"/>
            </a:endParaRPr>
          </a:p>
        </p:txBody>
      </p:sp>
      <p:sp>
        <p:nvSpPr>
          <p:cNvPr id="87" name="Rectangle 2"/>
          <p:cNvSpPr/>
          <p:nvPr/>
        </p:nvSpPr>
        <p:spPr>
          <a:xfrm>
            <a:off x="0" y="2905200"/>
            <a:ext cx="12191400" cy="1046880"/>
          </a:xfrm>
          <a:prstGeom prst="rect">
            <a:avLst/>
          </a:prstGeom>
          <a:solidFill>
            <a:srgbClr val="012E57"/>
          </a:solidFill>
          <a:ln w="9525">
            <a:noFill/>
          </a:ln>
        </p:spPr>
        <p:style>
          <a:lnRef idx="0">
            <a:scrgbClr r="0" g="0" b="0"/>
          </a:lnRef>
          <a:fillRef idx="0">
            <a:scrgbClr r="0" g="0" b="0"/>
          </a:fillRef>
          <a:effectRef idx="0">
            <a:scrgbClr r="0" g="0" b="0"/>
          </a:effectRef>
          <a:fontRef idx="minor"/>
        </p:style>
        <p:txBody>
          <a:bodyPr lIns="360000" tIns="288000" rIns="360000" bIns="432000" anchor="ctr" upright="1">
            <a:spAutoFit/>
          </a:bodyPr>
          <a:lstStyle/>
          <a:p>
            <a:pPr algn="ctr">
              <a:lnSpc>
                <a:spcPts val="2500"/>
              </a:lnSpc>
              <a:spcAft>
                <a:spcPts val="1250"/>
              </a:spcAft>
            </a:pPr>
            <a:endParaRPr lang="en-US" sz="2100" b="0" i="1" strike="noStrike" spc="-1">
              <a:solidFill>
                <a:srgbClr val="DD0000"/>
              </a:solidFill>
              <a:latin typeface="Calibri"/>
              <a:ea typeface="Calibri"/>
            </a:endParaRPr>
          </a:p>
        </p:txBody>
      </p:sp>
      <p:pic>
        <p:nvPicPr>
          <p:cNvPr id="88" name="Picture 1"/>
          <p:cNvPicPr/>
          <p:nvPr/>
        </p:nvPicPr>
        <p:blipFill>
          <a:blip r:embed="rId14">
            <a:extLst>
              <a:ext uri="{BEBA8EAE-BF5A-486C-A8C5-ECC9F3942E4B}">
                <a14:imgProps xmlns:a14="http://schemas.microsoft.com/office/drawing/2010/main">
                  <a14:imgLayer r:embed="rId15">
                    <a14:imgEffect>
                      <a14:brightnessContrast bright="20000" contrast="40000"/>
                    </a14:imgEffect>
                  </a14:imgLayer>
                </a14:imgProps>
              </a:ext>
            </a:extLst>
          </a:blip>
          <a:stretch/>
        </p:blipFill>
        <p:spPr>
          <a:xfrm>
            <a:off x="0" y="0"/>
            <a:ext cx="12191400" cy="6857280"/>
          </a:xfrm>
          <a:prstGeom prst="rect">
            <a:avLst/>
          </a:prstGeom>
          <a:ln w="0">
            <a:noFill/>
          </a:ln>
        </p:spPr>
      </p:pic>
      <p:sp>
        <p:nvSpPr>
          <p:cNvPr id="8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90"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7" name="TextBox 3"/>
          <p:cNvSpPr/>
          <p:nvPr/>
        </p:nvSpPr>
        <p:spPr>
          <a:xfrm rot="16200000">
            <a:off x="-3069720" y="3071160"/>
            <a:ext cx="6857280" cy="716400"/>
          </a:xfrm>
          <a:prstGeom prst="rect">
            <a:avLst/>
          </a:prstGeom>
          <a:gradFill rotWithShape="0">
            <a:gsLst>
              <a:gs pos="0">
                <a:srgbClr val="9D88BA"/>
              </a:gs>
              <a:gs pos="100000">
                <a:srgbClr val="6F5592"/>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smoking</a:t>
            </a:r>
            <a:endParaRPr lang="en-GB" sz="1800" b="0" strike="noStrike" spc="-1" dirty="0">
              <a:solidFill>
                <a:srgbClr val="000000"/>
              </a:solidFill>
              <a:latin typeface="+mn-lt"/>
            </a:endParaRPr>
          </a:p>
        </p:txBody>
      </p:sp>
      <p:sp>
        <p:nvSpPr>
          <p:cNvPr id="12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129"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6" name="TextBox 3"/>
          <p:cNvSpPr/>
          <p:nvPr/>
        </p:nvSpPr>
        <p:spPr>
          <a:xfrm rot="16200000">
            <a:off x="-3069720" y="3071160"/>
            <a:ext cx="6857280" cy="716400"/>
          </a:xfrm>
          <a:prstGeom prst="rect">
            <a:avLst/>
          </a:prstGeom>
          <a:gradFill rotWithShape="0">
            <a:gsLst>
              <a:gs pos="0">
                <a:srgbClr val="9D88BA"/>
              </a:gs>
              <a:gs pos="100000">
                <a:srgbClr val="6F5592"/>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smoking</a:t>
            </a:r>
            <a:endParaRPr lang="en-GB" sz="1800" b="0" strike="noStrike" spc="-1" dirty="0">
              <a:solidFill>
                <a:srgbClr val="000000"/>
              </a:solidFill>
              <a:latin typeface="+mn-lt"/>
            </a:endParaRPr>
          </a:p>
        </p:txBody>
      </p:sp>
      <p:sp>
        <p:nvSpPr>
          <p:cNvPr id="16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168"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 name="TextBox 3"/>
          <p:cNvSpPr/>
          <p:nvPr/>
        </p:nvSpPr>
        <p:spPr>
          <a:xfrm rot="16200000">
            <a:off x="-3069720" y="3071160"/>
            <a:ext cx="6857280" cy="716400"/>
          </a:xfrm>
          <a:prstGeom prst="rect">
            <a:avLst/>
          </a:prstGeom>
          <a:gradFill rotWithShape="0">
            <a:gsLst>
              <a:gs pos="0">
                <a:srgbClr val="9D88BA"/>
              </a:gs>
              <a:gs pos="100000">
                <a:srgbClr val="6F5592"/>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a:solidFill>
                  <a:srgbClr val="FFFFFF"/>
                </a:solidFill>
                <a:latin typeface="Century Gothic"/>
                <a:ea typeface="DejaVu Sans"/>
              </a:rPr>
              <a:t>Tobacco Leads Training</a:t>
            </a:r>
            <a:endParaRPr lang="en-GB" sz="1800" b="0" strike="noStrike" spc="-1">
              <a:solidFill>
                <a:srgbClr val="000000"/>
              </a:solidFill>
              <a:latin typeface="Arial"/>
            </a:endParaRPr>
          </a:p>
        </p:txBody>
      </p:sp>
      <p:sp>
        <p:nvSpPr>
          <p:cNvPr id="206" name="Rectangle 2"/>
          <p:cNvSpPr/>
          <p:nvPr/>
        </p:nvSpPr>
        <p:spPr>
          <a:xfrm>
            <a:off x="0" y="0"/>
            <a:ext cx="12191400" cy="6857280"/>
          </a:xfrm>
          <a:prstGeom prst="rect">
            <a:avLst/>
          </a:prstGeom>
          <a:gradFill rotWithShape="0">
            <a:gsLst>
              <a:gs pos="0">
                <a:srgbClr val="D1C7DF"/>
              </a:gs>
              <a:gs pos="100000">
                <a:srgbClr val="614A80"/>
              </a:gs>
            </a:gsLst>
            <a:path path="circle">
              <a:fillToRect l="50000" t="100000" r="50000"/>
            </a:path>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grpSp>
        <p:nvGrpSpPr>
          <p:cNvPr id="207" name="Group 3"/>
          <p:cNvGrpSpPr/>
          <p:nvPr/>
        </p:nvGrpSpPr>
        <p:grpSpPr>
          <a:xfrm>
            <a:off x="4704840" y="2923920"/>
            <a:ext cx="2781720" cy="614880"/>
            <a:chOff x="4704840" y="2923920"/>
            <a:chExt cx="2781720" cy="614880"/>
          </a:xfrm>
        </p:grpSpPr>
        <p:sp>
          <p:nvSpPr>
            <p:cNvPr id="208" name="Freeform 5"/>
            <p:cNvSpPr/>
            <p:nvPr/>
          </p:nvSpPr>
          <p:spPr>
            <a:xfrm>
              <a:off x="4704840" y="2934360"/>
              <a:ext cx="679320" cy="594000"/>
            </a:xfrm>
            <a:custGeom>
              <a:avLst/>
              <a:gdLst>
                <a:gd name="textAreaLeft" fmla="*/ 0 w 679320"/>
                <a:gd name="textAreaRight" fmla="*/ 680040 w 679320"/>
                <a:gd name="textAreaTop" fmla="*/ 0 h 594000"/>
                <a:gd name="textAreaBottom" fmla="*/ 594720 h 594000"/>
              </a:gdLst>
              <a:ahLst/>
              <a:cxnLst/>
              <a:rect l="textAreaLeft" t="textAreaTop" r="textAreaRight" b="textAreaBottom"/>
              <a:pathLst>
                <a:path w="187619" h="164115">
                  <a:moveTo>
                    <a:pt x="0" y="164116"/>
                  </a:moveTo>
                  <a:lnTo>
                    <a:pt x="41187" y="164116"/>
                  </a:lnTo>
                  <a:lnTo>
                    <a:pt x="63963" y="50578"/>
                  </a:lnTo>
                  <a:lnTo>
                    <a:pt x="64343" y="50578"/>
                  </a:lnTo>
                  <a:lnTo>
                    <a:pt x="98602" y="164116"/>
                  </a:lnTo>
                  <a:lnTo>
                    <a:pt x="152886" y="164116"/>
                  </a:lnTo>
                  <a:lnTo>
                    <a:pt x="187619" y="0"/>
                  </a:lnTo>
                  <a:lnTo>
                    <a:pt x="146338" y="0"/>
                  </a:lnTo>
                  <a:lnTo>
                    <a:pt x="123466" y="113729"/>
                  </a:lnTo>
                  <a:lnTo>
                    <a:pt x="122992" y="113729"/>
                  </a:lnTo>
                  <a:lnTo>
                    <a:pt x="89492" y="0"/>
                  </a:lnTo>
                  <a:lnTo>
                    <a:pt x="34924" y="0"/>
                  </a:lnTo>
                  <a:lnTo>
                    <a:pt x="0" y="164116"/>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sp>
          <p:nvSpPr>
            <p:cNvPr id="209" name="Freeform 6"/>
            <p:cNvSpPr/>
            <p:nvPr/>
          </p:nvSpPr>
          <p:spPr>
            <a:xfrm>
              <a:off x="5383800" y="2924280"/>
              <a:ext cx="570240" cy="614520"/>
            </a:xfrm>
            <a:custGeom>
              <a:avLst/>
              <a:gdLst>
                <a:gd name="textAreaLeft" fmla="*/ 0 w 570240"/>
                <a:gd name="textAreaRight" fmla="*/ 570960 w 570240"/>
                <a:gd name="textAreaTop" fmla="*/ 0 h 614520"/>
                <a:gd name="textAreaBottom" fmla="*/ 615240 h 614520"/>
              </a:gdLst>
              <a:ahLst/>
              <a:cxnLst/>
              <a:rect l="textAreaLeft" t="textAreaTop" r="textAreaRight" b="textAreaBottom"/>
              <a:pathLst>
                <a:path w="157535" h="169735">
                  <a:moveTo>
                    <a:pt x="157441" y="8668"/>
                  </a:moveTo>
                  <a:cubicBezTo>
                    <a:pt x="148520" y="5334"/>
                    <a:pt x="130964" y="0"/>
                    <a:pt x="99551" y="0"/>
                  </a:cubicBezTo>
                  <a:cubicBezTo>
                    <a:pt x="38150" y="0"/>
                    <a:pt x="0" y="38767"/>
                    <a:pt x="0" y="93345"/>
                  </a:cubicBezTo>
                  <a:cubicBezTo>
                    <a:pt x="0" y="138494"/>
                    <a:pt x="30179" y="169736"/>
                    <a:pt x="82944" y="169736"/>
                  </a:cubicBezTo>
                  <a:cubicBezTo>
                    <a:pt x="97653" y="169736"/>
                    <a:pt x="115969" y="166973"/>
                    <a:pt x="126503" y="163354"/>
                  </a:cubicBezTo>
                  <a:lnTo>
                    <a:pt x="131153" y="128111"/>
                  </a:lnTo>
                  <a:cubicBezTo>
                    <a:pt x="119670" y="134017"/>
                    <a:pt x="105435" y="137255"/>
                    <a:pt x="89682" y="137255"/>
                  </a:cubicBezTo>
                  <a:cubicBezTo>
                    <a:pt x="63489" y="137255"/>
                    <a:pt x="44983" y="123635"/>
                    <a:pt x="44983" y="94488"/>
                  </a:cubicBezTo>
                  <a:cubicBezTo>
                    <a:pt x="44983" y="63437"/>
                    <a:pt x="62540" y="32385"/>
                    <a:pt x="106384" y="32385"/>
                  </a:cubicBezTo>
                  <a:cubicBezTo>
                    <a:pt x="120240" y="32385"/>
                    <a:pt x="133336" y="34290"/>
                    <a:pt x="147192" y="42291"/>
                  </a:cubicBezTo>
                  <a:lnTo>
                    <a:pt x="157536" y="8668"/>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sp>
          <p:nvSpPr>
            <p:cNvPr id="210" name="Freeform 7"/>
            <p:cNvSpPr/>
            <p:nvPr/>
          </p:nvSpPr>
          <p:spPr>
            <a:xfrm>
              <a:off x="5902200" y="2923920"/>
              <a:ext cx="525240" cy="614520"/>
            </a:xfrm>
            <a:custGeom>
              <a:avLst/>
              <a:gdLst>
                <a:gd name="textAreaLeft" fmla="*/ 0 w 525240"/>
                <a:gd name="textAreaRight" fmla="*/ 525960 w 525240"/>
                <a:gd name="textAreaTop" fmla="*/ 0 h 614520"/>
                <a:gd name="textAreaBottom" fmla="*/ 615240 h 614520"/>
              </a:gdLst>
              <a:ahLst/>
              <a:cxnLst/>
              <a:rect l="textAreaLeft" t="textAreaTop" r="textAreaRight" b="textAreaBottom"/>
              <a:pathLst>
                <a:path w="145103" h="169735">
                  <a:moveTo>
                    <a:pt x="145104" y="7334"/>
                  </a:moveTo>
                  <a:cubicBezTo>
                    <a:pt x="134095" y="2191"/>
                    <a:pt x="115115" y="0"/>
                    <a:pt x="94996" y="0"/>
                  </a:cubicBezTo>
                  <a:cubicBezTo>
                    <a:pt x="59123" y="0"/>
                    <a:pt x="22112" y="12668"/>
                    <a:pt x="22112" y="55054"/>
                  </a:cubicBezTo>
                  <a:cubicBezTo>
                    <a:pt x="22112" y="101346"/>
                    <a:pt x="85601" y="91535"/>
                    <a:pt x="85601" y="117824"/>
                  </a:cubicBezTo>
                  <a:cubicBezTo>
                    <a:pt x="85601" y="134779"/>
                    <a:pt x="64248" y="137351"/>
                    <a:pt x="50677" y="137351"/>
                  </a:cubicBezTo>
                  <a:cubicBezTo>
                    <a:pt x="36442" y="137351"/>
                    <a:pt x="19075" y="133541"/>
                    <a:pt x="10344" y="127921"/>
                  </a:cubicBezTo>
                  <a:lnTo>
                    <a:pt x="0" y="161258"/>
                  </a:lnTo>
                  <a:cubicBezTo>
                    <a:pt x="14330" y="165735"/>
                    <a:pt x="33690" y="169736"/>
                    <a:pt x="50582" y="169736"/>
                  </a:cubicBezTo>
                  <a:cubicBezTo>
                    <a:pt x="88543" y="169736"/>
                    <a:pt x="130489" y="158020"/>
                    <a:pt x="130489" y="112586"/>
                  </a:cubicBezTo>
                  <a:cubicBezTo>
                    <a:pt x="130489" y="62770"/>
                    <a:pt x="67000" y="71438"/>
                    <a:pt x="67000" y="48196"/>
                  </a:cubicBezTo>
                  <a:cubicBezTo>
                    <a:pt x="67000" y="35052"/>
                    <a:pt x="81046" y="32480"/>
                    <a:pt x="98412" y="32480"/>
                  </a:cubicBezTo>
                  <a:cubicBezTo>
                    <a:pt x="114546" y="32480"/>
                    <a:pt x="126029" y="36004"/>
                    <a:pt x="134475" y="40005"/>
                  </a:cubicBezTo>
                  <a:lnTo>
                    <a:pt x="145009" y="7334"/>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sp>
          <p:nvSpPr>
            <p:cNvPr id="211" name="Freeform 8"/>
            <p:cNvSpPr/>
            <p:nvPr/>
          </p:nvSpPr>
          <p:spPr>
            <a:xfrm>
              <a:off x="6417720" y="2924280"/>
              <a:ext cx="569880" cy="614520"/>
            </a:xfrm>
            <a:custGeom>
              <a:avLst/>
              <a:gdLst>
                <a:gd name="textAreaLeft" fmla="*/ 0 w 569880"/>
                <a:gd name="textAreaRight" fmla="*/ 570600 w 569880"/>
                <a:gd name="textAreaTop" fmla="*/ 0 h 614520"/>
                <a:gd name="textAreaBottom" fmla="*/ 615240 h 614520"/>
              </a:gdLst>
              <a:ahLst/>
              <a:cxnLst/>
              <a:rect l="textAreaLeft" t="textAreaTop" r="textAreaRight" b="textAreaBottom"/>
              <a:pathLst>
                <a:path w="157440" h="169735">
                  <a:moveTo>
                    <a:pt x="157441" y="8668"/>
                  </a:moveTo>
                  <a:cubicBezTo>
                    <a:pt x="148520" y="5334"/>
                    <a:pt x="130964" y="0"/>
                    <a:pt x="99551" y="0"/>
                  </a:cubicBezTo>
                  <a:cubicBezTo>
                    <a:pt x="38150" y="0"/>
                    <a:pt x="0" y="38767"/>
                    <a:pt x="0" y="93345"/>
                  </a:cubicBezTo>
                  <a:cubicBezTo>
                    <a:pt x="0" y="138494"/>
                    <a:pt x="30179" y="169736"/>
                    <a:pt x="82944" y="169736"/>
                  </a:cubicBezTo>
                  <a:cubicBezTo>
                    <a:pt x="97653" y="169736"/>
                    <a:pt x="115969" y="166973"/>
                    <a:pt x="126503" y="163354"/>
                  </a:cubicBezTo>
                  <a:lnTo>
                    <a:pt x="131153" y="128111"/>
                  </a:lnTo>
                  <a:cubicBezTo>
                    <a:pt x="119670" y="134017"/>
                    <a:pt x="105340" y="137255"/>
                    <a:pt x="89682" y="137255"/>
                  </a:cubicBezTo>
                  <a:cubicBezTo>
                    <a:pt x="63489" y="137255"/>
                    <a:pt x="44983" y="123635"/>
                    <a:pt x="44983" y="94488"/>
                  </a:cubicBezTo>
                  <a:cubicBezTo>
                    <a:pt x="44983" y="63437"/>
                    <a:pt x="62540" y="32385"/>
                    <a:pt x="106384" y="32385"/>
                  </a:cubicBezTo>
                  <a:cubicBezTo>
                    <a:pt x="120240" y="32385"/>
                    <a:pt x="133336" y="34290"/>
                    <a:pt x="147097" y="42291"/>
                  </a:cubicBezTo>
                  <a:lnTo>
                    <a:pt x="157441" y="8668"/>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sp>
          <p:nvSpPr>
            <p:cNvPr id="212" name="Freeform 9"/>
            <p:cNvSpPr/>
            <p:nvPr/>
          </p:nvSpPr>
          <p:spPr>
            <a:xfrm>
              <a:off x="7005960" y="2934360"/>
              <a:ext cx="480600" cy="594000"/>
            </a:xfrm>
            <a:custGeom>
              <a:avLst/>
              <a:gdLst>
                <a:gd name="textAreaLeft" fmla="*/ 0 w 480600"/>
                <a:gd name="textAreaRight" fmla="*/ 481320 w 480600"/>
                <a:gd name="textAreaTop" fmla="*/ 0 h 594000"/>
                <a:gd name="textAreaBottom" fmla="*/ 594720 h 594000"/>
              </a:gdLst>
              <a:ahLst/>
              <a:cxnLst/>
              <a:rect l="textAreaLeft" t="textAreaTop" r="textAreaRight" b="textAreaBottom"/>
              <a:pathLst>
                <a:path w="132766" h="164115">
                  <a:moveTo>
                    <a:pt x="12812" y="164116"/>
                  </a:moveTo>
                  <a:lnTo>
                    <a:pt x="57131" y="164116"/>
                  </a:lnTo>
                  <a:lnTo>
                    <a:pt x="85031" y="32480"/>
                  </a:lnTo>
                  <a:lnTo>
                    <a:pt x="125744" y="32480"/>
                  </a:lnTo>
                  <a:lnTo>
                    <a:pt x="132767" y="0"/>
                  </a:lnTo>
                  <a:lnTo>
                    <a:pt x="7023" y="0"/>
                  </a:lnTo>
                  <a:lnTo>
                    <a:pt x="0" y="32480"/>
                  </a:lnTo>
                  <a:lnTo>
                    <a:pt x="40713" y="32480"/>
                  </a:lnTo>
                  <a:lnTo>
                    <a:pt x="12812" y="164116"/>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a typeface="DejaVu Sans"/>
              </a:endParaRPr>
            </a:p>
          </p:txBody>
        </p:sp>
      </p:grpSp>
      <p:sp>
        <p:nvSpPr>
          <p:cNvPr id="213" name="TextBox 11"/>
          <p:cNvSpPr/>
          <p:nvPr/>
        </p:nvSpPr>
        <p:spPr>
          <a:xfrm>
            <a:off x="2289240" y="5700960"/>
            <a:ext cx="7612920" cy="333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600" b="0" strike="noStrike" spc="-1">
                <a:solidFill>
                  <a:srgbClr val="000000"/>
                </a:solidFill>
                <a:latin typeface="Century Gothic"/>
                <a:ea typeface="DejaVu Sans"/>
              </a:rPr>
              <a:t>© National Centre for Smoking Cessation and Training</a:t>
            </a:r>
            <a:endParaRPr lang="en-GB" sz="1600" b="0" strike="noStrike" spc="-1">
              <a:solidFill>
                <a:srgbClr val="000000"/>
              </a:solidFill>
              <a:latin typeface="Arial"/>
            </a:endParaRPr>
          </a:p>
        </p:txBody>
      </p:sp>
      <p:sp>
        <p:nvSpPr>
          <p:cNvPr id="21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215"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2" name="TextBox 3"/>
          <p:cNvSpPr/>
          <p:nvPr/>
        </p:nvSpPr>
        <p:spPr>
          <a:xfrm rot="16200000">
            <a:off x="-3069720" y="3071160"/>
            <a:ext cx="6857280" cy="716400"/>
          </a:xfrm>
          <a:prstGeom prst="rect">
            <a:avLst/>
          </a:prstGeom>
          <a:gradFill rotWithShape="0">
            <a:gsLst>
              <a:gs pos="0">
                <a:srgbClr val="9D88BA"/>
              </a:gs>
              <a:gs pos="100000">
                <a:srgbClr val="6F5592"/>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smoking</a:t>
            </a:r>
            <a:endParaRPr lang="en-GB" sz="1800" b="0" strike="noStrike" spc="-1" dirty="0">
              <a:solidFill>
                <a:srgbClr val="000000"/>
              </a:solidFill>
              <a:latin typeface="+mn-lt"/>
            </a:endParaRPr>
          </a:p>
        </p:txBody>
      </p:sp>
      <p:sp>
        <p:nvSpPr>
          <p:cNvPr id="25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254"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1" name="TextBox 3"/>
          <p:cNvSpPr/>
          <p:nvPr/>
        </p:nvSpPr>
        <p:spPr>
          <a:xfrm rot="16200000">
            <a:off x="-3069720" y="3071160"/>
            <a:ext cx="6857280" cy="716400"/>
          </a:xfrm>
          <a:prstGeom prst="rect">
            <a:avLst/>
          </a:prstGeom>
          <a:gradFill rotWithShape="0">
            <a:gsLst>
              <a:gs pos="0">
                <a:srgbClr val="9D88BA"/>
              </a:gs>
              <a:gs pos="100000">
                <a:srgbClr val="6F5592"/>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smoking</a:t>
            </a:r>
            <a:endParaRPr lang="en-GB" sz="1800" b="0" strike="noStrike" spc="-1" dirty="0">
              <a:solidFill>
                <a:srgbClr val="000000"/>
              </a:solidFill>
              <a:latin typeface="+mn-lt"/>
            </a:endParaRPr>
          </a:p>
        </p:txBody>
      </p:sp>
      <p:sp>
        <p:nvSpPr>
          <p:cNvPr id="292" name="PlaceHolder 1"/>
          <p:cNvSpPr>
            <a:spLocks noGrp="1"/>
          </p:cNvSpPr>
          <p:nvPr>
            <p:ph type="ftr" idx="1"/>
          </p:nvPr>
        </p:nvSpPr>
        <p:spPr>
          <a:xfrm>
            <a:off x="790920" y="6412680"/>
            <a:ext cx="10487880" cy="364320"/>
          </a:xfrm>
          <a:prstGeom prst="rect">
            <a:avLst/>
          </a:prstGeom>
          <a:noFill/>
          <a:ln w="0">
            <a:noFill/>
          </a:ln>
        </p:spPr>
        <p:txBody>
          <a:bodyPr lIns="90000" tIns="45000" rIns="90000" bIns="45000" anchor="t">
            <a:noAutofit/>
          </a:bodyPr>
          <a:lstStyle>
            <a:lvl1pPr indent="0" algn="ctr">
              <a:lnSpc>
                <a:spcPct val="100000"/>
              </a:lnSpc>
              <a:buNone/>
              <a:tabLst>
                <a:tab pos="0" algn="l"/>
              </a:tabLst>
              <a:defRPr lang="en-GB" sz="1400" b="0" strike="noStrike" spc="-1">
                <a:solidFill>
                  <a:srgbClr val="000000"/>
                </a:solidFill>
                <a:latin typeface="Times New Roman"/>
              </a:defRPr>
            </a:lvl1pPr>
          </a:lstStyle>
          <a:p>
            <a:pPr indent="0" algn="ctr">
              <a:lnSpc>
                <a:spcPct val="100000"/>
              </a:lnSpc>
              <a:buNone/>
              <a:tabLst>
                <a:tab pos="0" algn="l"/>
              </a:tabLst>
            </a:pPr>
            <a:r>
              <a:rPr lang="en-GB" sz="1400" b="0" strike="noStrike" spc="-1">
                <a:solidFill>
                  <a:srgbClr val="000000"/>
                </a:solidFill>
                <a:latin typeface="Times New Roman"/>
              </a:rPr>
              <a:t>&lt;footer&gt;</a:t>
            </a:r>
          </a:p>
        </p:txBody>
      </p:sp>
      <p:sp>
        <p:nvSpPr>
          <p:cNvPr id="293"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294"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wmf"/><Relationship Id="rId7" Type="http://schemas.openxmlformats.org/officeDocument/2006/relationships/image" Target="../media/image15.wmf"/><Relationship Id="rId2" Type="http://schemas.openxmlformats.org/officeDocument/2006/relationships/notesSlide" Target="../notesSlides/notesSlide10.xml"/><Relationship Id="rId1" Type="http://schemas.openxmlformats.org/officeDocument/2006/relationships/slideLayout" Target="../slideLayouts/slideLayout61.xml"/><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7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22.pn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27.sv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microsoft.com/office/2007/relationships/hdphoto" Target="../media/hdphoto3.wdp"/><Relationship Id="rId9" Type="http://schemas.openxmlformats.org/officeDocument/2006/relationships/image" Target="../media/image3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4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microsoft.com/office/2007/relationships/hdphoto" Target="../media/hdphoto5.wdp"/></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PlaceHolder 1"/>
          <p:cNvSpPr>
            <a:spLocks noGrp="1"/>
          </p:cNvSpPr>
          <p:nvPr>
            <p:ph type="subTitle"/>
          </p:nvPr>
        </p:nvSpPr>
        <p:spPr>
          <a:xfrm>
            <a:off x="1137960" y="3389040"/>
            <a:ext cx="10213560" cy="1452240"/>
          </a:xfrm>
          <a:prstGeom prst="rect">
            <a:avLst/>
          </a:prstGeom>
          <a:noFill/>
          <a:ln w="0">
            <a:noFill/>
          </a:ln>
        </p:spPr>
        <p:txBody>
          <a:bodyPr lIns="0" tIns="0" rIns="0" bIns="0" anchor="b">
            <a:noAutofit/>
          </a:bodyPr>
          <a:lstStyle/>
          <a:p>
            <a:pPr>
              <a:lnSpc>
                <a:spcPts val="2999"/>
              </a:lnSpc>
              <a:tabLst>
                <a:tab pos="0" algn="l"/>
              </a:tabLst>
            </a:pPr>
            <a:r>
              <a:rPr lang="en-US" sz="2000" b="0" strike="noStrike" spc="-1">
                <a:solidFill>
                  <a:srgbClr val="000000"/>
                </a:solidFill>
                <a:latin typeface="Century Gothic"/>
              </a:rPr>
              <a:t>Trainer name</a:t>
            </a:r>
            <a:endParaRPr lang="en-GB" sz="2000" b="0" strike="noStrike" spc="-1">
              <a:solidFill>
                <a:srgbClr val="000000"/>
              </a:solidFill>
              <a:latin typeface="Arial"/>
            </a:endParaRPr>
          </a:p>
          <a:p>
            <a:pPr>
              <a:lnSpc>
                <a:spcPts val="2999"/>
              </a:lnSpc>
              <a:tabLst>
                <a:tab pos="0" algn="l"/>
              </a:tabLst>
            </a:pPr>
            <a:r>
              <a:rPr lang="en-US" sz="2000" b="0" strike="noStrike" spc="-1">
                <a:solidFill>
                  <a:srgbClr val="000000"/>
                </a:solidFill>
                <a:latin typeface="Century Gothic"/>
              </a:rPr>
              <a:t>Admin / Technical support</a:t>
            </a:r>
            <a:endParaRPr lang="en-GB" sz="2000" b="0" strike="noStrike" spc="-1">
              <a:solidFill>
                <a:srgbClr val="000000"/>
              </a:solidFill>
              <a:latin typeface="Arial"/>
            </a:endParaRPr>
          </a:p>
        </p:txBody>
      </p:sp>
      <p:sp>
        <p:nvSpPr>
          <p:cNvPr id="338" name="PlaceHolder 2"/>
          <p:cNvSpPr>
            <a:spLocks noGrp="1"/>
          </p:cNvSpPr>
          <p:nvPr>
            <p:ph type="title"/>
          </p:nvPr>
        </p:nvSpPr>
        <p:spPr>
          <a:xfrm>
            <a:off x="1137960" y="953640"/>
            <a:ext cx="10213560" cy="2302200"/>
          </a:xfrm>
          <a:prstGeom prst="rect">
            <a:avLst/>
          </a:prstGeom>
          <a:noFill/>
          <a:ln w="0">
            <a:noFill/>
          </a:ln>
        </p:spPr>
        <p:txBody>
          <a:bodyPr lIns="90000" tIns="45000" rIns="90000" bIns="45000" anchor="t">
            <a:normAutofit/>
          </a:bodyPr>
          <a:lstStyle/>
          <a:p>
            <a:pPr indent="0">
              <a:lnSpc>
                <a:spcPts val="5601"/>
              </a:lnSpc>
              <a:buNone/>
              <a:tabLst>
                <a:tab pos="0" algn="l"/>
              </a:tabLst>
            </a:pPr>
            <a:r>
              <a:rPr lang="en-GB" sz="4000" b="1" strike="noStrike" spc="-1" dirty="0">
                <a:solidFill>
                  <a:srgbClr val="FFFFFF"/>
                </a:solidFill>
                <a:latin typeface="Century Gothic"/>
              </a:rPr>
              <a:t>Young people and stopping smoking</a:t>
            </a:r>
            <a:br>
              <a:rPr sz="4000" dirty="0"/>
            </a:br>
            <a:r>
              <a:rPr lang="en-GB" sz="3700" b="0" strike="noStrike" spc="-1" dirty="0">
                <a:solidFill>
                  <a:srgbClr val="FFFFFF"/>
                </a:solidFill>
                <a:latin typeface="Century Gothic"/>
              </a:rPr>
              <a:t>Core skills training</a:t>
            </a:r>
            <a:endParaRPr lang="en-GB" sz="3700" b="0" strike="noStrike" spc="-1" dirty="0">
              <a:solidFill>
                <a:srgbClr val="000000"/>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PlaceHolder 1"/>
          <p:cNvSpPr>
            <a:spLocks noGrp="1"/>
          </p:cNvSpPr>
          <p:nvPr>
            <p:ph/>
          </p:nvPr>
        </p:nvSpPr>
        <p:spPr>
          <a:xfrm>
            <a:off x="1163520" y="1401840"/>
            <a:ext cx="5592600" cy="5174640"/>
          </a:xfrm>
          <a:prstGeom prst="rect">
            <a:avLst/>
          </a:prstGeom>
          <a:noFill/>
          <a:ln w="0">
            <a:noFill/>
          </a:ln>
        </p:spPr>
        <p:txBody>
          <a:bodyPr lIns="90000" tIns="45000" rIns="90000" bIns="45000" anchor="t">
            <a:normAutofit/>
          </a:bodyPr>
          <a:lstStyle/>
          <a:p>
            <a:pPr marL="266760" indent="-266760">
              <a:lnSpc>
                <a:spcPts val="2500"/>
              </a:lnSpc>
              <a:spcAft>
                <a:spcPts val="901"/>
              </a:spcAft>
              <a:buClr>
                <a:srgbClr val="8C73AE"/>
              </a:buClr>
              <a:buSzPct val="120000"/>
              <a:buFont typeface="Wingdings" charset="2"/>
              <a:buChar char=""/>
            </a:pPr>
            <a:r>
              <a:rPr lang="en-US" sz="1800" b="0" strike="noStrike" spc="-1">
                <a:solidFill>
                  <a:srgbClr val="414141"/>
                </a:solidFill>
                <a:latin typeface="Century Gothic"/>
              </a:rPr>
              <a:t>Cigarettes are engineered to rapidly </a:t>
            </a:r>
            <a:br>
              <a:rPr sz="1800"/>
            </a:br>
            <a:r>
              <a:rPr lang="en-US" sz="1800" b="0" strike="noStrike" spc="-1">
                <a:solidFill>
                  <a:srgbClr val="414141"/>
                </a:solidFill>
                <a:latin typeface="Century Gothic"/>
              </a:rPr>
              <a:t>deliver nicotine to people who smoke</a:t>
            </a:r>
            <a:endParaRPr lang="en-GB" sz="1800" b="0" strike="noStrike" spc="-1">
              <a:solidFill>
                <a:srgbClr val="000000"/>
              </a:solidFill>
              <a:latin typeface="Arial"/>
            </a:endParaRPr>
          </a:p>
          <a:p>
            <a:pPr marL="266760" indent="-266760">
              <a:lnSpc>
                <a:spcPts val="2500"/>
              </a:lnSpc>
              <a:spcAft>
                <a:spcPts val="901"/>
              </a:spcAft>
              <a:buClr>
                <a:srgbClr val="8C73AE"/>
              </a:buClr>
              <a:buSzPct val="120000"/>
              <a:buFont typeface="Wingdings" charset="2"/>
              <a:buChar char=""/>
            </a:pPr>
            <a:r>
              <a:rPr lang="en-US" sz="1800" b="0" strike="noStrike" spc="-1">
                <a:solidFill>
                  <a:srgbClr val="414141"/>
                </a:solidFill>
                <a:latin typeface="Century Gothic"/>
              </a:rPr>
              <a:t>Nicotine stimulates the release of neurotransmitters such as dopamine</a:t>
            </a:r>
            <a:endParaRPr lang="en-GB" sz="1800" b="0" strike="noStrike" spc="-1">
              <a:solidFill>
                <a:srgbClr val="000000"/>
              </a:solidFill>
              <a:latin typeface="Arial"/>
            </a:endParaRPr>
          </a:p>
          <a:p>
            <a:pPr marL="266760" indent="-266760">
              <a:lnSpc>
                <a:spcPts val="2500"/>
              </a:lnSpc>
              <a:spcAft>
                <a:spcPts val="901"/>
              </a:spcAft>
              <a:buClr>
                <a:srgbClr val="8C73AE"/>
              </a:buClr>
              <a:buSzPct val="120000"/>
              <a:buFont typeface="Wingdings" charset="2"/>
              <a:buChar char=""/>
            </a:pPr>
            <a:r>
              <a:rPr lang="en-US" sz="1800" b="0" strike="noStrike" spc="-1">
                <a:solidFill>
                  <a:srgbClr val="414141"/>
                </a:solidFill>
                <a:latin typeface="Century Gothic"/>
              </a:rPr>
              <a:t>This results in the satisfaction associated </a:t>
            </a:r>
            <a:br>
              <a:rPr sz="1800"/>
            </a:br>
            <a:r>
              <a:rPr lang="en-US" sz="1800" b="0" strike="noStrike" spc="-1">
                <a:solidFill>
                  <a:srgbClr val="414141"/>
                </a:solidFill>
                <a:latin typeface="Century Gothic"/>
              </a:rPr>
              <a:t>with smoking</a:t>
            </a:r>
            <a:endParaRPr lang="en-GB" sz="1800" b="0" strike="noStrike" spc="-1">
              <a:solidFill>
                <a:srgbClr val="000000"/>
              </a:solidFill>
              <a:latin typeface="Arial"/>
            </a:endParaRPr>
          </a:p>
          <a:p>
            <a:pPr marL="266760" indent="-266760">
              <a:lnSpc>
                <a:spcPts val="2500"/>
              </a:lnSpc>
              <a:spcAft>
                <a:spcPts val="901"/>
              </a:spcAft>
              <a:buClr>
                <a:srgbClr val="8C73AE"/>
              </a:buClr>
              <a:buSzPct val="120000"/>
              <a:buFont typeface="Wingdings" charset="2"/>
              <a:buChar char=""/>
            </a:pPr>
            <a:r>
              <a:rPr lang="en-US" sz="1800" b="0" strike="noStrike" spc="-1">
                <a:solidFill>
                  <a:srgbClr val="414141"/>
                </a:solidFill>
                <a:latin typeface="Century Gothic"/>
              </a:rPr>
              <a:t>Once the effect starts to wear off, withdrawal symptoms and urges to smoke begin </a:t>
            </a:r>
            <a:br>
              <a:rPr sz="1800"/>
            </a:br>
            <a:r>
              <a:rPr lang="en-US" sz="1800" b="0" strike="noStrike" spc="-1">
                <a:solidFill>
                  <a:srgbClr val="414141"/>
                </a:solidFill>
                <a:latin typeface="Century Gothic"/>
              </a:rPr>
              <a:t>– leading to the desire for another cigarette and making it difficult to stop smoking</a:t>
            </a:r>
            <a:endParaRPr lang="en-GB" sz="1800" b="0" strike="noStrike" spc="-1">
              <a:solidFill>
                <a:srgbClr val="000000"/>
              </a:solidFill>
              <a:latin typeface="Arial"/>
            </a:endParaRPr>
          </a:p>
          <a:p>
            <a:pPr marL="266760" indent="-266760">
              <a:lnSpc>
                <a:spcPts val="2500"/>
              </a:lnSpc>
              <a:spcAft>
                <a:spcPts val="901"/>
              </a:spcAft>
              <a:buClr>
                <a:srgbClr val="8C73AE"/>
              </a:buClr>
              <a:buSzPct val="120000"/>
              <a:buFont typeface="Wingdings" charset="2"/>
              <a:buChar char=""/>
            </a:pPr>
            <a:r>
              <a:rPr lang="en-US" sz="1800" b="0" strike="noStrike" spc="-1">
                <a:solidFill>
                  <a:srgbClr val="414141"/>
                </a:solidFill>
                <a:latin typeface="Century Gothic"/>
              </a:rPr>
              <a:t>Triggers to smoke include social activity, </a:t>
            </a:r>
            <a:br>
              <a:rPr sz="1800"/>
            </a:br>
            <a:r>
              <a:rPr lang="en-US" sz="1800" b="0" strike="noStrike" spc="-1">
                <a:solidFill>
                  <a:srgbClr val="414141"/>
                </a:solidFill>
                <a:latin typeface="Century Gothic"/>
              </a:rPr>
              <a:t>being bored, having a drink, being angry, feeling stressed</a:t>
            </a:r>
            <a:endParaRPr lang="en-GB" sz="1800" b="0" strike="noStrike" spc="-1">
              <a:solidFill>
                <a:srgbClr val="000000"/>
              </a:solidFill>
              <a:latin typeface="Arial"/>
            </a:endParaRPr>
          </a:p>
        </p:txBody>
      </p:sp>
      <p:sp>
        <p:nvSpPr>
          <p:cNvPr id="384"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US" sz="2800" b="1" strike="noStrike" spc="-1">
                <a:solidFill>
                  <a:schemeClr val="accent4"/>
                </a:solidFill>
                <a:latin typeface="Century Gothic"/>
              </a:rPr>
              <a:t>What causes tobacco dependence?</a:t>
            </a:r>
            <a:endParaRPr lang="en-GB" sz="2800" b="0" strike="noStrike" spc="-1">
              <a:solidFill>
                <a:srgbClr val="000000"/>
              </a:solidFill>
              <a:latin typeface="Arial"/>
            </a:endParaRPr>
          </a:p>
        </p:txBody>
      </p:sp>
      <p:pic>
        <p:nvPicPr>
          <p:cNvPr id="385" name="10" descr="A diagram of a person&amp;#39;s head with a cigarette in their mouth&#10;&#10;Description automatically generated"/>
          <p:cNvPicPr/>
          <p:nvPr/>
        </p:nvPicPr>
        <p:blipFill>
          <a:blip r:embed="rId3"/>
          <a:stretch/>
        </p:blipFill>
        <p:spPr>
          <a:xfrm>
            <a:off x="6862680" y="1615680"/>
            <a:ext cx="4994640" cy="4049640"/>
          </a:xfrm>
          <a:prstGeom prst="rect">
            <a:avLst/>
          </a:prstGeom>
          <a:ln w="0">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PlaceHolder 1"/>
          <p:cNvSpPr>
            <a:spLocks noGrp="1"/>
          </p:cNvSpPr>
          <p:nvPr>
            <p:ph/>
          </p:nvPr>
        </p:nvSpPr>
        <p:spPr>
          <a:xfrm>
            <a:off x="1163520" y="1149120"/>
            <a:ext cx="10188000" cy="5256000"/>
          </a:xfrm>
          <a:prstGeom prst="rect">
            <a:avLst/>
          </a:prstGeom>
          <a:noFill/>
          <a:ln w="0">
            <a:noFill/>
          </a:ln>
        </p:spPr>
        <p:txBody>
          <a:bodyPr lIns="90000" tIns="45000" rIns="90000" bIns="45000" anchor="t">
            <a:noAutofit/>
          </a:bodyPr>
          <a:lstStyle/>
          <a:p>
            <a:pPr marL="287640" indent="0">
              <a:lnSpc>
                <a:spcPts val="2500"/>
              </a:lnSpc>
              <a:spcAft>
                <a:spcPts val="799"/>
              </a:spcAft>
              <a:buNone/>
              <a:tabLst>
                <a:tab pos="0" algn="l"/>
              </a:tabLst>
            </a:pPr>
            <a:r>
              <a:rPr lang="fr-CA" sz="2000" b="1" strike="noStrike" spc="-1" dirty="0" err="1">
                <a:solidFill>
                  <a:srgbClr val="FF4E32"/>
                </a:solidFill>
                <a:latin typeface="Century Gothic"/>
                <a:ea typeface="MS PGothic"/>
              </a:rPr>
              <a:t>Myth</a:t>
            </a:r>
            <a:r>
              <a:rPr lang="fr-CA" sz="2000" b="1" strike="noStrike" spc="-1" dirty="0">
                <a:solidFill>
                  <a:srgbClr val="FF4E32"/>
                </a:solidFill>
                <a:latin typeface="Century Gothic"/>
                <a:ea typeface="MS PGothic"/>
              </a:rPr>
              <a:t>:</a:t>
            </a:r>
            <a:r>
              <a:rPr lang="fr-CA" sz="2000" b="1" strike="noStrike" spc="-1" dirty="0">
                <a:solidFill>
                  <a:srgbClr val="FF0000"/>
                </a:solidFill>
                <a:latin typeface="Century Gothic"/>
                <a:ea typeface="MS PGothic"/>
              </a:rPr>
              <a:t>  </a:t>
            </a:r>
            <a:r>
              <a:rPr lang="fr-CA" sz="2000" b="0" strike="noStrike" spc="-1" dirty="0">
                <a:solidFill>
                  <a:srgbClr val="04B6EC"/>
                </a:solidFill>
                <a:latin typeface="Century Gothic"/>
                <a:ea typeface="MS PGothic"/>
              </a:rPr>
              <a:t>	</a:t>
            </a:r>
            <a:r>
              <a:rPr lang="fr-CA" sz="1800" b="1" strike="noStrike" spc="-1" dirty="0">
                <a:solidFill>
                  <a:srgbClr val="414141"/>
                </a:solidFill>
                <a:latin typeface="Century Gothic"/>
                <a:ea typeface="MS PGothic"/>
              </a:rPr>
              <a:t>Smoking </a:t>
            </a:r>
            <a:r>
              <a:rPr lang="fr-CA" sz="1800" b="1" strike="noStrike" spc="-1" dirty="0" err="1">
                <a:solidFill>
                  <a:srgbClr val="414141"/>
                </a:solidFill>
                <a:latin typeface="Century Gothic"/>
                <a:ea typeface="MS PGothic"/>
              </a:rPr>
              <a:t>helps</a:t>
            </a:r>
            <a:r>
              <a:rPr lang="fr-CA" sz="1800" b="1" strike="noStrike" spc="-1" dirty="0">
                <a:solidFill>
                  <a:srgbClr val="414141"/>
                </a:solidFill>
                <a:latin typeface="Century Gothic"/>
                <a:ea typeface="MS PGothic"/>
              </a:rPr>
              <a:t> people to relax and </a:t>
            </a:r>
            <a:r>
              <a:rPr lang="fr-CA" sz="1800" b="1" strike="noStrike" spc="-1" dirty="0" err="1">
                <a:solidFill>
                  <a:srgbClr val="414141"/>
                </a:solidFill>
                <a:latin typeface="Century Gothic"/>
                <a:ea typeface="MS PGothic"/>
              </a:rPr>
              <a:t>relieves</a:t>
            </a:r>
            <a:r>
              <a:rPr lang="fr-CA" sz="1800" b="1" strike="noStrike" spc="-1" dirty="0">
                <a:solidFill>
                  <a:srgbClr val="414141"/>
                </a:solidFill>
                <a:latin typeface="Century Gothic"/>
                <a:ea typeface="MS PGothic"/>
              </a:rPr>
              <a:t> stress </a:t>
            </a:r>
            <a:endParaRPr lang="en-GB" sz="1800" b="0" strike="noStrike" spc="-1" dirty="0">
              <a:solidFill>
                <a:srgbClr val="000000"/>
              </a:solidFill>
              <a:latin typeface="Arial"/>
            </a:endParaRPr>
          </a:p>
          <a:p>
            <a:pPr marL="287640" indent="0">
              <a:lnSpc>
                <a:spcPts val="2500"/>
              </a:lnSpc>
              <a:spcAft>
                <a:spcPts val="799"/>
              </a:spcAft>
              <a:buNone/>
              <a:tabLst>
                <a:tab pos="0" algn="l"/>
              </a:tabLst>
            </a:pPr>
            <a:r>
              <a:rPr lang="fr-CA" sz="2000" b="1" strike="noStrike" spc="-1" dirty="0">
                <a:solidFill>
                  <a:schemeClr val="accent5"/>
                </a:solidFill>
                <a:latin typeface="Century Gothic"/>
                <a:ea typeface="MS PGothic"/>
              </a:rPr>
              <a:t>Fact:</a:t>
            </a:r>
            <a:r>
              <a:rPr lang="fr-CA" sz="2000" b="0" strike="noStrike" spc="-1" dirty="0">
                <a:solidFill>
                  <a:srgbClr val="04B6EC"/>
                </a:solidFill>
                <a:latin typeface="Century Gothic"/>
                <a:ea typeface="MS PGothic"/>
              </a:rPr>
              <a:t>	</a:t>
            </a:r>
            <a:r>
              <a:rPr lang="en-US" sz="1800" b="0" strike="noStrike" spc="-1" dirty="0">
                <a:solidFill>
                  <a:srgbClr val="414141"/>
                </a:solidFill>
                <a:latin typeface="Century Gothic"/>
                <a:ea typeface="MS PGothic"/>
              </a:rPr>
              <a:t>Nicotine is a stimulant and for most, the stress relief felt is in fact </a:t>
            </a:r>
            <a:br>
              <a:rPr sz="1800" dirty="0"/>
            </a:br>
            <a:r>
              <a:rPr lang="en-US" sz="1800" b="0" strike="noStrike" spc="-1" dirty="0">
                <a:solidFill>
                  <a:srgbClr val="414141"/>
                </a:solidFill>
                <a:latin typeface="Century Gothic"/>
                <a:ea typeface="MS PGothic"/>
              </a:rPr>
              <a:t>	relief from withdrawal symptoms. </a:t>
            </a:r>
            <a:r>
              <a:rPr lang="en-US" sz="1800" b="0" strike="noStrike" spc="-1" dirty="0">
                <a:solidFill>
                  <a:srgbClr val="000000"/>
                </a:solidFill>
                <a:latin typeface="Century Gothic"/>
                <a:ea typeface="MS PGothic"/>
              </a:rPr>
              <a:t>People who stop smoking report </a:t>
            </a:r>
            <a:br>
              <a:rPr sz="1800" dirty="0"/>
            </a:br>
            <a:r>
              <a:rPr lang="en-US" sz="1800" b="0" strike="noStrike" spc="-1" dirty="0">
                <a:solidFill>
                  <a:srgbClr val="000000"/>
                </a:solidFill>
                <a:latin typeface="Century Gothic"/>
                <a:ea typeface="MS PGothic"/>
              </a:rPr>
              <a:t>	feeling less stress than those that continue smoking</a:t>
            </a:r>
            <a:endParaRPr lang="en-GB" sz="1800" b="0" strike="noStrike" spc="-1" dirty="0">
              <a:solidFill>
                <a:srgbClr val="000000"/>
              </a:solidFill>
              <a:latin typeface="Arial"/>
            </a:endParaRPr>
          </a:p>
          <a:p>
            <a:pPr marL="287640" indent="0">
              <a:lnSpc>
                <a:spcPts val="2500"/>
              </a:lnSpc>
              <a:spcAft>
                <a:spcPts val="799"/>
              </a:spcAft>
              <a:buNone/>
              <a:tabLst>
                <a:tab pos="0" algn="l"/>
              </a:tabLst>
            </a:pPr>
            <a:r>
              <a:rPr lang="fr-CA" sz="2000" b="1" strike="noStrike" spc="-1" dirty="0" err="1">
                <a:solidFill>
                  <a:srgbClr val="FF4E32"/>
                </a:solidFill>
                <a:latin typeface="Century Gothic"/>
                <a:ea typeface="MS PGothic"/>
              </a:rPr>
              <a:t>Myth</a:t>
            </a:r>
            <a:r>
              <a:rPr lang="fr-CA" sz="2000" b="1" strike="noStrike" spc="-1" dirty="0">
                <a:solidFill>
                  <a:srgbClr val="FF4E32"/>
                </a:solidFill>
                <a:latin typeface="Century Gothic"/>
                <a:ea typeface="MS PGothic"/>
              </a:rPr>
              <a:t>:</a:t>
            </a:r>
            <a:r>
              <a:rPr lang="fr-CA" sz="2000" b="1" strike="noStrike" spc="-1" dirty="0">
                <a:solidFill>
                  <a:srgbClr val="FF0000"/>
                </a:solidFill>
                <a:latin typeface="Century Gothic"/>
                <a:ea typeface="MS PGothic"/>
              </a:rPr>
              <a:t>  </a:t>
            </a:r>
            <a:r>
              <a:rPr lang="fr-CA" sz="2000" b="0" strike="noStrike" spc="-1" dirty="0">
                <a:solidFill>
                  <a:srgbClr val="04B6EC"/>
                </a:solidFill>
                <a:latin typeface="Century Gothic"/>
                <a:ea typeface="MS PGothic"/>
              </a:rPr>
              <a:t>	</a:t>
            </a:r>
            <a:r>
              <a:rPr lang="fr-CA" sz="1800" b="1" strike="noStrike" spc="-1" dirty="0">
                <a:solidFill>
                  <a:srgbClr val="414141"/>
                </a:solidFill>
                <a:latin typeface="Century Gothic"/>
                <a:ea typeface="MS PGothic"/>
              </a:rPr>
              <a:t>Smoking roll-</a:t>
            </a:r>
            <a:r>
              <a:rPr lang="fr-CA" sz="1800" b="1" strike="noStrike" spc="-1" dirty="0" err="1">
                <a:solidFill>
                  <a:srgbClr val="414141"/>
                </a:solidFill>
                <a:latin typeface="Century Gothic"/>
                <a:ea typeface="MS PGothic"/>
              </a:rPr>
              <a:t>ups</a:t>
            </a:r>
            <a:r>
              <a:rPr lang="fr-CA" sz="1800" b="1" strike="noStrike" spc="-1" dirty="0">
                <a:solidFill>
                  <a:srgbClr val="414141"/>
                </a:solidFill>
                <a:latin typeface="Century Gothic"/>
                <a:ea typeface="MS PGothic"/>
              </a:rPr>
              <a:t> </a:t>
            </a:r>
            <a:r>
              <a:rPr lang="fr-CA" sz="1800" b="1" strike="noStrike" spc="-1" dirty="0" err="1">
                <a:solidFill>
                  <a:srgbClr val="414141"/>
                </a:solidFill>
                <a:latin typeface="Century Gothic"/>
                <a:ea typeface="MS PGothic"/>
              </a:rPr>
              <a:t>is</a:t>
            </a:r>
            <a:r>
              <a:rPr lang="fr-CA" sz="1800" b="1" strike="noStrike" spc="-1" dirty="0">
                <a:solidFill>
                  <a:srgbClr val="414141"/>
                </a:solidFill>
                <a:latin typeface="Century Gothic"/>
                <a:ea typeface="MS PGothic"/>
              </a:rPr>
              <a:t> not as </a:t>
            </a:r>
            <a:r>
              <a:rPr lang="fr-CA" sz="1800" b="1" strike="noStrike" spc="-1" dirty="0" err="1">
                <a:solidFill>
                  <a:srgbClr val="414141"/>
                </a:solidFill>
                <a:latin typeface="Century Gothic"/>
                <a:ea typeface="MS PGothic"/>
              </a:rPr>
              <a:t>harmful</a:t>
            </a:r>
            <a:r>
              <a:rPr lang="fr-CA" sz="1800" b="1" strike="noStrike" spc="-1" dirty="0">
                <a:solidFill>
                  <a:srgbClr val="414141"/>
                </a:solidFill>
                <a:latin typeface="Century Gothic"/>
                <a:ea typeface="MS PGothic"/>
              </a:rPr>
              <a:t> as smoking cigarettes</a:t>
            </a:r>
            <a:endParaRPr lang="en-GB" sz="1800" b="0" strike="noStrike" spc="-1" dirty="0">
              <a:solidFill>
                <a:srgbClr val="000000"/>
              </a:solidFill>
              <a:latin typeface="Arial"/>
            </a:endParaRPr>
          </a:p>
          <a:p>
            <a:pPr marL="287640" indent="0">
              <a:lnSpc>
                <a:spcPts val="2500"/>
              </a:lnSpc>
              <a:spcAft>
                <a:spcPts val="799"/>
              </a:spcAft>
              <a:buNone/>
              <a:tabLst>
                <a:tab pos="0" algn="l"/>
              </a:tabLst>
            </a:pPr>
            <a:r>
              <a:rPr lang="fr-CA" sz="2000" b="1" strike="noStrike" spc="-1" dirty="0">
                <a:solidFill>
                  <a:schemeClr val="accent5"/>
                </a:solidFill>
                <a:latin typeface="Century Gothic"/>
                <a:ea typeface="MS PGothic"/>
              </a:rPr>
              <a:t>Fact:</a:t>
            </a:r>
            <a:r>
              <a:rPr lang="fr-CA" sz="2000" b="0" strike="noStrike" spc="-1" dirty="0">
                <a:solidFill>
                  <a:srgbClr val="04B6EC"/>
                </a:solidFill>
                <a:latin typeface="Century Gothic"/>
                <a:ea typeface="MS PGothic"/>
              </a:rPr>
              <a:t>	</a:t>
            </a:r>
            <a:r>
              <a:rPr lang="en-GB" sz="1800" b="0" strike="noStrike" spc="-1" dirty="0">
                <a:solidFill>
                  <a:srgbClr val="000000"/>
                </a:solidFill>
                <a:latin typeface="Century Gothic"/>
                <a:ea typeface="MS PGothic"/>
              </a:rPr>
              <a:t>Roll-ups are at least as harmful as ordinary cigarettes and </a:t>
            </a:r>
            <a:br>
              <a:rPr sz="1800" dirty="0"/>
            </a:br>
            <a:r>
              <a:rPr lang="en-GB" sz="1800" b="0" strike="noStrike" spc="-1" dirty="0">
                <a:solidFill>
                  <a:srgbClr val="000000"/>
                </a:solidFill>
                <a:latin typeface="Century Gothic"/>
                <a:ea typeface="MS PGothic"/>
              </a:rPr>
              <a:t>	can cause the same health risks. </a:t>
            </a:r>
            <a:endParaRPr lang="en-GB" sz="1800" b="0" strike="noStrike" spc="-1" dirty="0">
              <a:solidFill>
                <a:srgbClr val="000000"/>
              </a:solidFill>
              <a:latin typeface="Arial"/>
            </a:endParaRPr>
          </a:p>
          <a:p>
            <a:pPr marL="287640" indent="0">
              <a:lnSpc>
                <a:spcPts val="2500"/>
              </a:lnSpc>
              <a:spcAft>
                <a:spcPts val="799"/>
              </a:spcAft>
              <a:buNone/>
              <a:tabLst>
                <a:tab pos="0" algn="l"/>
              </a:tabLst>
            </a:pPr>
            <a:r>
              <a:rPr lang="fr-CA" sz="2000" b="1" strike="noStrike" spc="-1" dirty="0" err="1">
                <a:solidFill>
                  <a:srgbClr val="FF4E32"/>
                </a:solidFill>
                <a:latin typeface="Century Gothic"/>
                <a:ea typeface="MS PGothic"/>
              </a:rPr>
              <a:t>Myth</a:t>
            </a:r>
            <a:r>
              <a:rPr lang="fr-CA" sz="2000" b="1" strike="noStrike" spc="-1" dirty="0">
                <a:solidFill>
                  <a:srgbClr val="FF4E32"/>
                </a:solidFill>
                <a:latin typeface="Century Gothic"/>
                <a:ea typeface="MS PGothic"/>
              </a:rPr>
              <a:t>:</a:t>
            </a:r>
            <a:r>
              <a:rPr lang="fr-CA" sz="2000" b="1" strike="noStrike" spc="-1" dirty="0">
                <a:solidFill>
                  <a:srgbClr val="FF0000"/>
                </a:solidFill>
                <a:latin typeface="Century Gothic"/>
                <a:ea typeface="MS PGothic"/>
              </a:rPr>
              <a:t>  </a:t>
            </a:r>
            <a:r>
              <a:rPr lang="fr-CA" sz="2000" b="0" strike="noStrike" spc="-1" dirty="0">
                <a:solidFill>
                  <a:srgbClr val="04B6EC"/>
                </a:solidFill>
                <a:latin typeface="Century Gothic"/>
                <a:ea typeface="MS PGothic"/>
              </a:rPr>
              <a:t>	</a:t>
            </a:r>
            <a:r>
              <a:rPr lang="fr-CA" sz="1800" b="1" strike="noStrike" spc="-1" dirty="0" err="1">
                <a:solidFill>
                  <a:srgbClr val="414141"/>
                </a:solidFill>
                <a:latin typeface="Century Gothic"/>
                <a:ea typeface="MS PGothic"/>
              </a:rPr>
              <a:t>Stopping</a:t>
            </a:r>
            <a:r>
              <a:rPr lang="fr-CA" sz="1800" b="1" strike="noStrike" spc="-1" dirty="0">
                <a:solidFill>
                  <a:srgbClr val="414141"/>
                </a:solidFill>
                <a:latin typeface="Century Gothic"/>
                <a:ea typeface="MS PGothic"/>
              </a:rPr>
              <a:t> smoking </a:t>
            </a:r>
            <a:r>
              <a:rPr lang="fr-CA" sz="1800" b="1" strike="noStrike" spc="-1" dirty="0" err="1">
                <a:solidFill>
                  <a:srgbClr val="414141"/>
                </a:solidFill>
                <a:latin typeface="Century Gothic"/>
                <a:ea typeface="MS PGothic"/>
              </a:rPr>
              <a:t>is</a:t>
            </a:r>
            <a:r>
              <a:rPr lang="fr-CA" sz="1800" b="1" strike="noStrike" spc="-1" dirty="0">
                <a:solidFill>
                  <a:srgbClr val="414141"/>
                </a:solidFill>
                <a:latin typeface="Century Gothic"/>
                <a:ea typeface="MS PGothic"/>
              </a:rPr>
              <a:t> </a:t>
            </a:r>
            <a:r>
              <a:rPr lang="fr-CA" sz="1800" b="1" strike="noStrike" spc="-1" dirty="0" err="1">
                <a:solidFill>
                  <a:srgbClr val="414141"/>
                </a:solidFill>
                <a:latin typeface="Century Gothic"/>
                <a:ea typeface="MS PGothic"/>
              </a:rPr>
              <a:t>bad</a:t>
            </a:r>
            <a:r>
              <a:rPr lang="fr-CA" sz="1800" b="1" strike="noStrike" spc="-1" dirty="0">
                <a:solidFill>
                  <a:srgbClr val="414141"/>
                </a:solidFill>
                <a:latin typeface="Century Gothic"/>
                <a:ea typeface="MS PGothic"/>
              </a:rPr>
              <a:t> for mental </a:t>
            </a:r>
            <a:r>
              <a:rPr lang="fr-CA" sz="1800" b="1" strike="noStrike" spc="-1" dirty="0" err="1">
                <a:solidFill>
                  <a:srgbClr val="414141"/>
                </a:solidFill>
                <a:latin typeface="Century Gothic"/>
                <a:ea typeface="MS PGothic"/>
              </a:rPr>
              <a:t>health</a:t>
            </a:r>
            <a:endParaRPr lang="en-GB" sz="1800" b="0" strike="noStrike" spc="-1" dirty="0">
              <a:solidFill>
                <a:srgbClr val="000000"/>
              </a:solidFill>
              <a:latin typeface="Arial"/>
            </a:endParaRPr>
          </a:p>
          <a:p>
            <a:pPr marL="287640" indent="0">
              <a:lnSpc>
                <a:spcPts val="2500"/>
              </a:lnSpc>
              <a:spcAft>
                <a:spcPts val="799"/>
              </a:spcAft>
              <a:buNone/>
              <a:tabLst>
                <a:tab pos="0" algn="l"/>
              </a:tabLst>
            </a:pPr>
            <a:r>
              <a:rPr lang="fr-CA" sz="2000" b="1" strike="noStrike" spc="-1" dirty="0">
                <a:solidFill>
                  <a:schemeClr val="accent5"/>
                </a:solidFill>
                <a:latin typeface="Century Gothic"/>
                <a:ea typeface="MS PGothic"/>
              </a:rPr>
              <a:t>Fact:</a:t>
            </a:r>
            <a:r>
              <a:rPr lang="fr-CA" sz="2000" b="0" strike="noStrike" spc="-1" dirty="0">
                <a:solidFill>
                  <a:srgbClr val="04B6EC"/>
                </a:solidFill>
                <a:latin typeface="Century Gothic"/>
                <a:ea typeface="MS PGothic"/>
              </a:rPr>
              <a:t>	</a:t>
            </a:r>
            <a:r>
              <a:rPr lang="en-US" sz="1800" b="0" strike="noStrike" spc="-1" dirty="0">
                <a:solidFill>
                  <a:srgbClr val="000000"/>
                </a:solidFill>
                <a:latin typeface="Century Gothic"/>
                <a:ea typeface="MS PGothic"/>
              </a:rPr>
              <a:t>Quitting smoking has been shown to improve mental health, reduce anxiety 	and depressive symptoms and build self confidence. </a:t>
            </a:r>
            <a:r>
              <a:rPr lang="en-GB" sz="1800" b="0" strike="noStrike" spc="-1" dirty="0">
                <a:solidFill>
                  <a:srgbClr val="333333"/>
                </a:solidFill>
                <a:latin typeface="Century Gothic"/>
                <a:ea typeface="Times New Roman"/>
              </a:rPr>
              <a:t>Those who have stopped 	report being healthier, happier and having greater life satisfaction than people 	who smoke</a:t>
            </a:r>
          </a:p>
          <a:p>
            <a:pPr marL="287640" indent="0" algn="ctr">
              <a:lnSpc>
                <a:spcPts val="2500"/>
              </a:lnSpc>
              <a:spcAft>
                <a:spcPts val="799"/>
              </a:spcAft>
              <a:buNone/>
              <a:tabLst>
                <a:tab pos="0" algn="l"/>
              </a:tabLst>
            </a:pPr>
            <a:r>
              <a:rPr lang="en-US" sz="2400" b="1" i="1" strike="noStrike" spc="-1" dirty="0">
                <a:solidFill>
                  <a:srgbClr val="8C73AE"/>
                </a:solidFill>
                <a:latin typeface="Century Gothic"/>
                <a:ea typeface="Times New Roman"/>
              </a:rPr>
              <a:t>There is no safe level of smoking</a:t>
            </a:r>
            <a:endParaRPr lang="en-GB" sz="2400" b="0" strike="noStrike" spc="-1" dirty="0">
              <a:solidFill>
                <a:srgbClr val="000000"/>
              </a:solidFill>
              <a:latin typeface="Arial"/>
            </a:endParaRPr>
          </a:p>
        </p:txBody>
      </p:sp>
      <p:sp>
        <p:nvSpPr>
          <p:cNvPr id="387"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US" sz="2800" b="1" strike="noStrike" spc="-1">
                <a:solidFill>
                  <a:schemeClr val="accent4"/>
                </a:solidFill>
                <a:latin typeface="Century Gothic"/>
              </a:rPr>
              <a:t>Myths and facts</a:t>
            </a:r>
            <a:endParaRPr lang="en-GB" sz="2800" b="0" strike="noStrike" spc="-1">
              <a:solidFill>
                <a:srgbClr val="000000"/>
              </a:solidFill>
              <a:latin typeface="Arial"/>
            </a:endParaRPr>
          </a:p>
        </p:txBody>
      </p:sp>
      <p:pic>
        <p:nvPicPr>
          <p:cNvPr id="388" name="Picture 2"/>
          <p:cNvPicPr/>
          <p:nvPr/>
        </p:nvPicPr>
        <p:blipFill>
          <a:blip r:embed="rId3"/>
          <a:stretch/>
        </p:blipFill>
        <p:spPr>
          <a:xfrm>
            <a:off x="9837000" y="540360"/>
            <a:ext cx="1619640" cy="1619640"/>
          </a:xfrm>
          <a:prstGeom prst="rect">
            <a:avLst/>
          </a:prstGeom>
          <a:ln w="0">
            <a:noFill/>
          </a:ln>
          <a:effectLst>
            <a:outerShdw blurRad="317520" dist="63360" dir="5400000" algn="ctr" rotWithShape="0">
              <a:srgbClr val="000000">
                <a:alpha val="25000"/>
              </a:srgbClr>
            </a:outerShdw>
          </a:effectLst>
        </p:spPr>
      </p:pic>
    </p:spTree>
  </p:cSld>
  <p:clrMapOvr>
    <a:masterClrMapping/>
  </p:clrMapOvr>
  <p:timing>
    <p:tnLst>
      <p:par>
        <p:cTn id="1" dur="indefinite" restart="never" nodeType="tmRoot">
          <p:childTnLst>
            <p:seq>
              <p:cTn id="2" dur="indefinite" nodeType="mainSeq">
                <p:childTnLst>
                  <p:par>
                    <p:cTn id="3" fill="hold" nodeType="clickEffect">
                      <p:stCondLst>
                        <p:cond delay="indefinite"/>
                      </p:stCondLst>
                      <p:childTnLst>
                        <p:par>
                          <p:cTn id="4" fill="hold" nodeType="withEffect">
                            <p:stCondLst>
                              <p:cond delay="0"/>
                            </p:stCondLst>
                            <p:childTnLst>
                              <p:par>
                                <p:cTn id="5" presetID="10" presetClass="entr" fill="hold" nodeType="clickEffect">
                                  <p:stCondLst>
                                    <p:cond delay="0"/>
                                  </p:stCondLst>
                                  <p:childTnLst>
                                    <p:set>
                                      <p:cBhvr>
                                        <p:cTn id="6" dur="1" fill="hold">
                                          <p:stCondLst>
                                            <p:cond delay="0"/>
                                          </p:stCondLst>
                                        </p:cTn>
                                        <p:tgtEl>
                                          <p:spTgt spid="386">
                                            <p:txEl>
                                              <p:pRg st="0" end="0"/>
                                            </p:txEl>
                                          </p:spTgt>
                                        </p:tgtEl>
                                        <p:attrNameLst>
                                          <p:attrName>style.visibility</p:attrName>
                                        </p:attrNameLst>
                                      </p:cBhvr>
                                      <p:to>
                                        <p:strVal val="visible"/>
                                      </p:to>
                                    </p:set>
                                    <p:animEffect transition="in" filter="fade">
                                      <p:cBhvr additive="repl">
                                        <p:cTn id="7" dur="500"/>
                                        <p:tgtEl>
                                          <p:spTgt spid="3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fill="hold" nodeType="clickEffect">
                                  <p:stCondLst>
                                    <p:cond delay="0"/>
                                  </p:stCondLst>
                                  <p:childTnLst>
                                    <p:set>
                                      <p:cBhvr>
                                        <p:cTn id="11" dur="1" fill="hold">
                                          <p:stCondLst>
                                            <p:cond delay="0"/>
                                          </p:stCondLst>
                                        </p:cTn>
                                        <p:tgtEl>
                                          <p:spTgt spid="386">
                                            <p:txEl>
                                              <p:pRg st="1" end="1"/>
                                            </p:txEl>
                                          </p:spTgt>
                                        </p:tgtEl>
                                        <p:attrNameLst>
                                          <p:attrName>style.visibility</p:attrName>
                                        </p:attrNameLst>
                                      </p:cBhvr>
                                      <p:to>
                                        <p:strVal val="visible"/>
                                      </p:to>
                                    </p:set>
                                    <p:animEffect transition="in" filter="fade">
                                      <p:cBhvr additive="repl">
                                        <p:cTn id="12" dur="500"/>
                                        <p:tgtEl>
                                          <p:spTgt spid="3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fill="hold" nodeType="clickEffect">
                                  <p:stCondLst>
                                    <p:cond delay="0"/>
                                  </p:stCondLst>
                                  <p:childTnLst>
                                    <p:set>
                                      <p:cBhvr>
                                        <p:cTn id="16" dur="1" fill="hold">
                                          <p:stCondLst>
                                            <p:cond delay="0"/>
                                          </p:stCondLst>
                                        </p:cTn>
                                        <p:tgtEl>
                                          <p:spTgt spid="386">
                                            <p:txEl>
                                              <p:pRg st="2" end="2"/>
                                            </p:txEl>
                                          </p:spTgt>
                                        </p:tgtEl>
                                        <p:attrNameLst>
                                          <p:attrName>style.visibility</p:attrName>
                                        </p:attrNameLst>
                                      </p:cBhvr>
                                      <p:to>
                                        <p:strVal val="visible"/>
                                      </p:to>
                                    </p:set>
                                    <p:animEffect transition="in" filter="fade">
                                      <p:cBhvr additive="repl">
                                        <p:cTn id="17" dur="500"/>
                                        <p:tgtEl>
                                          <p:spTgt spid="38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fill="hold" nodeType="clickEffect">
                                  <p:stCondLst>
                                    <p:cond delay="0"/>
                                  </p:stCondLst>
                                  <p:childTnLst>
                                    <p:set>
                                      <p:cBhvr>
                                        <p:cTn id="21" dur="1" fill="hold">
                                          <p:stCondLst>
                                            <p:cond delay="0"/>
                                          </p:stCondLst>
                                        </p:cTn>
                                        <p:tgtEl>
                                          <p:spTgt spid="386">
                                            <p:txEl>
                                              <p:pRg st="3" end="3"/>
                                            </p:txEl>
                                          </p:spTgt>
                                        </p:tgtEl>
                                        <p:attrNameLst>
                                          <p:attrName>style.visibility</p:attrName>
                                        </p:attrNameLst>
                                      </p:cBhvr>
                                      <p:to>
                                        <p:strVal val="visible"/>
                                      </p:to>
                                    </p:set>
                                    <p:animEffect transition="in" filter="fade">
                                      <p:cBhvr additive="repl">
                                        <p:cTn id="22" dur="500"/>
                                        <p:tgtEl>
                                          <p:spTgt spid="38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fill="hold" nodeType="clickEffect">
                                  <p:stCondLst>
                                    <p:cond delay="0"/>
                                  </p:stCondLst>
                                  <p:childTnLst>
                                    <p:set>
                                      <p:cBhvr>
                                        <p:cTn id="26" dur="1" fill="hold">
                                          <p:stCondLst>
                                            <p:cond delay="0"/>
                                          </p:stCondLst>
                                        </p:cTn>
                                        <p:tgtEl>
                                          <p:spTgt spid="386">
                                            <p:txEl>
                                              <p:pRg st="4" end="4"/>
                                            </p:txEl>
                                          </p:spTgt>
                                        </p:tgtEl>
                                        <p:attrNameLst>
                                          <p:attrName>style.visibility</p:attrName>
                                        </p:attrNameLst>
                                      </p:cBhvr>
                                      <p:to>
                                        <p:strVal val="visible"/>
                                      </p:to>
                                    </p:set>
                                    <p:animEffect transition="in" filter="fade">
                                      <p:cBhvr additive="repl">
                                        <p:cTn id="27" dur="500"/>
                                        <p:tgtEl>
                                          <p:spTgt spid="38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fill="hold" nodeType="clickEffect">
                                  <p:stCondLst>
                                    <p:cond delay="0"/>
                                  </p:stCondLst>
                                  <p:childTnLst>
                                    <p:set>
                                      <p:cBhvr>
                                        <p:cTn id="31" dur="1" fill="hold">
                                          <p:stCondLst>
                                            <p:cond delay="0"/>
                                          </p:stCondLst>
                                        </p:cTn>
                                        <p:tgtEl>
                                          <p:spTgt spid="386">
                                            <p:txEl>
                                              <p:pRg st="5" end="5"/>
                                            </p:txEl>
                                          </p:spTgt>
                                        </p:tgtEl>
                                        <p:attrNameLst>
                                          <p:attrName>style.visibility</p:attrName>
                                        </p:attrNameLst>
                                      </p:cBhvr>
                                      <p:to>
                                        <p:strVal val="visible"/>
                                      </p:to>
                                    </p:set>
                                    <p:animEffect transition="in" filter="fade">
                                      <p:cBhvr additive="repl">
                                        <p:cTn id="32" dur="500"/>
                                        <p:tgtEl>
                                          <p:spTgt spid="38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fill="hold" nodeType="clickEffect">
                                  <p:stCondLst>
                                    <p:cond delay="0"/>
                                  </p:stCondLst>
                                  <p:childTnLst>
                                    <p:set>
                                      <p:cBhvr>
                                        <p:cTn id="36" dur="1" fill="hold">
                                          <p:stCondLst>
                                            <p:cond delay="0"/>
                                          </p:stCondLst>
                                        </p:cTn>
                                        <p:tgtEl>
                                          <p:spTgt spid="386">
                                            <p:txEl>
                                              <p:pRg st="6" end="6"/>
                                            </p:txEl>
                                          </p:spTgt>
                                        </p:tgtEl>
                                        <p:attrNameLst>
                                          <p:attrName>style.visibility</p:attrName>
                                        </p:attrNameLst>
                                      </p:cBhvr>
                                      <p:to>
                                        <p:strVal val="visible"/>
                                      </p:to>
                                    </p:set>
                                    <p:animEffect transition="in" filter="fade">
                                      <p:cBhvr additive="repl">
                                        <p:cTn id="37" dur="500"/>
                                        <p:tgtEl>
                                          <p:spTgt spid="38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 name="Content Placeholder 2"/>
          <p:cNvGraphicFramePr/>
          <p:nvPr>
            <p:extLst>
              <p:ext uri="{D42A27DB-BD31-4B8C-83A1-F6EECF244321}">
                <p14:modId xmlns:p14="http://schemas.microsoft.com/office/powerpoint/2010/main" val="4286989604"/>
              </p:ext>
            </p:extLst>
          </p:nvPr>
        </p:nvGraphicFramePr>
        <p:xfrm>
          <a:off x="1102500" y="1302120"/>
          <a:ext cx="9986040" cy="4777200"/>
        </p:xfrm>
        <a:graphic>
          <a:graphicData uri="http://schemas.openxmlformats.org/drawingml/2006/table">
            <a:tbl>
              <a:tblPr>
                <a:effectLst>
                  <a:outerShdw blurRad="317520" dist="63360" dir="5400000" rotWithShape="0">
                    <a:srgbClr val="000000">
                      <a:alpha val="25000"/>
                    </a:srgbClr>
                  </a:outerShdw>
                </a:effectLst>
              </a:tblPr>
              <a:tblGrid>
                <a:gridCol w="3068280">
                  <a:extLst>
                    <a:ext uri="{9D8B030D-6E8A-4147-A177-3AD203B41FA5}">
                      <a16:colId xmlns:a16="http://schemas.microsoft.com/office/drawing/2014/main" val="20000"/>
                    </a:ext>
                  </a:extLst>
                </a:gridCol>
                <a:gridCol w="6917760">
                  <a:extLst>
                    <a:ext uri="{9D8B030D-6E8A-4147-A177-3AD203B41FA5}">
                      <a16:colId xmlns:a16="http://schemas.microsoft.com/office/drawing/2014/main" val="20001"/>
                    </a:ext>
                  </a:extLst>
                </a:gridCol>
              </a:tblGrid>
              <a:tr h="955440">
                <a:tc>
                  <a:txBody>
                    <a:bodyPr/>
                    <a:lstStyle/>
                    <a:p>
                      <a:pPr>
                        <a:lnSpc>
                          <a:spcPts val="2001"/>
                        </a:lnSpc>
                      </a:pPr>
                      <a:r>
                        <a:rPr lang="en-GB" sz="1700" b="1" strike="noStrike" spc="-1">
                          <a:solidFill>
                            <a:srgbClr val="FFFFFF"/>
                          </a:solidFill>
                          <a:latin typeface="Century Gothic"/>
                        </a:rPr>
                        <a:t>	Money</a:t>
                      </a:r>
                      <a:endParaRPr lang="en-GB" sz="17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solidFill>
                  </a:tcPr>
                </a:tc>
                <a:tc>
                  <a:txBody>
                    <a:bodyPr/>
                    <a:lstStyle/>
                    <a:p>
                      <a:pPr>
                        <a:lnSpc>
                          <a:spcPts val="2001"/>
                        </a:lnSpc>
                      </a:pPr>
                      <a:r>
                        <a:rPr lang="en-GB" sz="1600" b="0" strike="noStrike" spc="-1">
                          <a:solidFill>
                            <a:schemeClr val="dk1"/>
                          </a:solidFill>
                          <a:latin typeface="Century Gothic"/>
                        </a:rPr>
                        <a:t>Smoking is expensive. Stopping smoking frees up money </a:t>
                      </a:r>
                      <a:br>
                        <a:rPr sz="1600"/>
                      </a:br>
                      <a:r>
                        <a:rPr lang="en-GB" sz="1600" b="0" strike="noStrike" spc="-1">
                          <a:solidFill>
                            <a:schemeClr val="dk1"/>
                          </a:solidFill>
                          <a:latin typeface="Century Gothic"/>
                        </a:rPr>
                        <a:t>to spend on other pleasurable things</a:t>
                      </a:r>
                      <a:endParaRPr lang="en-GB" sz="1600" b="0" strike="noStrike" spc="-1">
                        <a:solidFill>
                          <a:srgbClr val="000000"/>
                        </a:solidFill>
                        <a:latin typeface="Arial"/>
                      </a:endParaRPr>
                    </a:p>
                  </a:txBody>
                  <a:tcPr marL="144000" marR="10800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40000"/>
                        <a:lumOff val="60000"/>
                      </a:schemeClr>
                    </a:solidFill>
                  </a:tcPr>
                </a:tc>
                <a:extLst>
                  <a:ext uri="{0D108BD9-81ED-4DB2-BD59-A6C34878D82A}">
                    <a16:rowId xmlns:a16="http://schemas.microsoft.com/office/drawing/2014/main" val="10000"/>
                  </a:ext>
                </a:extLst>
              </a:tr>
              <a:tr h="955440">
                <a:tc>
                  <a:txBody>
                    <a:bodyPr/>
                    <a:lstStyle/>
                    <a:p>
                      <a:pPr>
                        <a:lnSpc>
                          <a:spcPts val="2001"/>
                        </a:lnSpc>
                      </a:pPr>
                      <a:r>
                        <a:rPr lang="en-GB" sz="1700" b="1" strike="noStrike" spc="-1">
                          <a:solidFill>
                            <a:srgbClr val="FFFFFF"/>
                          </a:solidFill>
                          <a:latin typeface="Century Gothic"/>
                        </a:rPr>
                        <a:t>	Appearance</a:t>
                      </a:r>
                      <a:endParaRPr lang="en-GB" sz="17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3"/>
                    </a:solidFill>
                  </a:tcPr>
                </a:tc>
                <a:tc>
                  <a:txBody>
                    <a:bodyPr/>
                    <a:lstStyle/>
                    <a:p>
                      <a:pPr>
                        <a:lnSpc>
                          <a:spcPts val="2001"/>
                        </a:lnSpc>
                      </a:pPr>
                      <a:r>
                        <a:rPr lang="en-GB" sz="1600" b="0" strike="noStrike" spc="-1">
                          <a:solidFill>
                            <a:schemeClr val="dk1"/>
                          </a:solidFill>
                          <a:latin typeface="Century Gothic"/>
                        </a:rPr>
                        <a:t>Smell better, mouth feels fresher, no smells of tobacco on breath </a:t>
                      </a:r>
                      <a:br>
                        <a:rPr sz="1600"/>
                      </a:br>
                      <a:r>
                        <a:rPr lang="en-GB" sz="1600" b="0" strike="noStrike" spc="-1">
                          <a:solidFill>
                            <a:schemeClr val="dk1"/>
                          </a:solidFill>
                          <a:latin typeface="Century Gothic"/>
                        </a:rPr>
                        <a:t>and clothes, no gum disease and yellowing of teeth, improved </a:t>
                      </a:r>
                      <a:br>
                        <a:rPr sz="1600"/>
                      </a:br>
                      <a:r>
                        <a:rPr lang="en-GB" sz="1600" b="0" strike="noStrike" spc="-1">
                          <a:solidFill>
                            <a:schemeClr val="dk1"/>
                          </a:solidFill>
                          <a:latin typeface="Century Gothic"/>
                        </a:rPr>
                        <a:t>skin tone and brighter appearance</a:t>
                      </a:r>
                      <a:endParaRPr lang="en-GB" sz="1600" b="0" strike="noStrike" spc="-1">
                        <a:solidFill>
                          <a:srgbClr val="000000"/>
                        </a:solidFill>
                        <a:latin typeface="Arial"/>
                      </a:endParaRPr>
                    </a:p>
                  </a:txBody>
                  <a:tcPr marL="144000" marR="10800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3">
                        <a:lumMod val="20000"/>
                        <a:lumOff val="80000"/>
                      </a:schemeClr>
                    </a:solidFill>
                  </a:tcPr>
                </a:tc>
                <a:extLst>
                  <a:ext uri="{0D108BD9-81ED-4DB2-BD59-A6C34878D82A}">
                    <a16:rowId xmlns:a16="http://schemas.microsoft.com/office/drawing/2014/main" val="10001"/>
                  </a:ext>
                </a:extLst>
              </a:tr>
              <a:tr h="955440">
                <a:tc>
                  <a:txBody>
                    <a:bodyPr/>
                    <a:lstStyle/>
                    <a:p>
                      <a:pPr>
                        <a:lnSpc>
                          <a:spcPts val="2001"/>
                        </a:lnSpc>
                      </a:pPr>
                      <a:r>
                        <a:rPr lang="en-GB" sz="1700" b="1" strike="noStrike" spc="-1" dirty="0">
                          <a:solidFill>
                            <a:srgbClr val="FFFFFF"/>
                          </a:solidFill>
                          <a:latin typeface="Century Gothic"/>
                        </a:rPr>
                        <a:t>	Social life</a:t>
                      </a:r>
                      <a:endParaRPr lang="en-GB" sz="17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rgbClr val="FF66CC"/>
                    </a:solidFill>
                  </a:tcPr>
                </a:tc>
                <a:tc>
                  <a:txBody>
                    <a:bodyPr/>
                    <a:lstStyle/>
                    <a:p>
                      <a:pPr>
                        <a:lnSpc>
                          <a:spcPts val="2001"/>
                        </a:lnSpc>
                      </a:pPr>
                      <a:r>
                        <a:rPr lang="en-GB" sz="1600" b="0" strike="noStrike" spc="-1">
                          <a:solidFill>
                            <a:schemeClr val="dk1"/>
                          </a:solidFill>
                          <a:latin typeface="Century Gothic"/>
                        </a:rPr>
                        <a:t>Lifts restrictions to finding smoking opportunities, freer social life, </a:t>
                      </a:r>
                      <a:br>
                        <a:rPr sz="1600"/>
                      </a:br>
                      <a:r>
                        <a:rPr lang="en-GB" sz="1600" b="0" strike="noStrike" spc="-1">
                          <a:solidFill>
                            <a:schemeClr val="dk1"/>
                          </a:solidFill>
                          <a:latin typeface="Century Gothic"/>
                        </a:rPr>
                        <a:t>more chance to interact with others who don’t smoke </a:t>
                      </a:r>
                      <a:br>
                        <a:rPr sz="1600"/>
                      </a:br>
                      <a:r>
                        <a:rPr lang="en-GB" sz="1600" b="0" strike="noStrike" spc="-1">
                          <a:solidFill>
                            <a:schemeClr val="dk1"/>
                          </a:solidFill>
                          <a:latin typeface="Century Gothic"/>
                        </a:rPr>
                        <a:t>– the majority of young people!</a:t>
                      </a:r>
                      <a:endParaRPr lang="en-GB" sz="1600" b="0" strike="noStrike" spc="-1">
                        <a:solidFill>
                          <a:srgbClr val="000000"/>
                        </a:solidFill>
                        <a:latin typeface="Arial"/>
                      </a:endParaRPr>
                    </a:p>
                  </a:txBody>
                  <a:tcPr marL="144000" marR="10800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rgbClr val="FFCCFF"/>
                    </a:solidFill>
                  </a:tcPr>
                </a:tc>
                <a:extLst>
                  <a:ext uri="{0D108BD9-81ED-4DB2-BD59-A6C34878D82A}">
                    <a16:rowId xmlns:a16="http://schemas.microsoft.com/office/drawing/2014/main" val="10002"/>
                  </a:ext>
                </a:extLst>
              </a:tr>
              <a:tr h="955440">
                <a:tc>
                  <a:txBody>
                    <a:bodyPr/>
                    <a:lstStyle/>
                    <a:p>
                      <a:pPr marL="7920" algn="l">
                        <a:lnSpc>
                          <a:spcPts val="2001"/>
                        </a:lnSpc>
                        <a:tabLst>
                          <a:tab pos="0" algn="l"/>
                        </a:tabLst>
                      </a:pPr>
                      <a:r>
                        <a:rPr lang="en-GB" sz="1700" b="1" strike="noStrike" spc="-1" dirty="0">
                          <a:solidFill>
                            <a:srgbClr val="FFFFFF"/>
                          </a:solidFill>
                          <a:latin typeface="Century Gothic"/>
                        </a:rPr>
                        <a:t>	Freedom of </a:t>
                      </a:r>
                    </a:p>
                    <a:p>
                      <a:pPr marL="7920" algn="l">
                        <a:lnSpc>
                          <a:spcPts val="2001"/>
                        </a:lnSpc>
                        <a:tabLst>
                          <a:tab pos="0" algn="l"/>
                        </a:tabLst>
                      </a:pPr>
                      <a:r>
                        <a:rPr lang="en-GB" sz="1700" b="1" strike="noStrike" spc="-1" dirty="0">
                          <a:solidFill>
                            <a:srgbClr val="FFFFFF"/>
                          </a:solidFill>
                          <a:latin typeface="Century Gothic"/>
                        </a:rPr>
                        <a:t>               choice  and</a:t>
                      </a:r>
                    </a:p>
                    <a:p>
                      <a:pPr marL="7920" algn="l">
                        <a:lnSpc>
                          <a:spcPts val="2001"/>
                        </a:lnSpc>
                        <a:tabLst>
                          <a:tab pos="0" algn="l"/>
                        </a:tabLst>
                      </a:pPr>
                      <a:r>
                        <a:rPr lang="en-GB" sz="1700" b="1" strike="noStrike" spc="-1" dirty="0">
                          <a:solidFill>
                            <a:srgbClr val="FFFFFF"/>
                          </a:solidFill>
                          <a:latin typeface="Century Gothic"/>
                        </a:rPr>
                        <a:t>               control</a:t>
                      </a:r>
                      <a:endParaRPr lang="en-GB" sz="17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rgbClr val="8C73AE"/>
                    </a:solidFill>
                  </a:tcPr>
                </a:tc>
                <a:tc>
                  <a:txBody>
                    <a:bodyPr/>
                    <a:lstStyle/>
                    <a:p>
                      <a:pPr>
                        <a:lnSpc>
                          <a:spcPts val="2001"/>
                        </a:lnSpc>
                      </a:pPr>
                      <a:r>
                        <a:rPr lang="en-GB" sz="1600" b="0" strike="noStrike" spc="-1" dirty="0">
                          <a:solidFill>
                            <a:schemeClr val="dk1"/>
                          </a:solidFill>
                          <a:latin typeface="Century Gothic"/>
                        </a:rPr>
                        <a:t>Their choice to smoke, their choice to quit. Control this part of </a:t>
                      </a:r>
                      <a:br>
                        <a:rPr sz="1600" dirty="0"/>
                      </a:br>
                      <a:r>
                        <a:rPr lang="en-GB" sz="1600" b="0" strike="noStrike" spc="-1" dirty="0">
                          <a:solidFill>
                            <a:schemeClr val="dk1"/>
                          </a:solidFill>
                          <a:latin typeface="Century Gothic"/>
                        </a:rPr>
                        <a:t>their destiny. Free from dependency on cigarettes and smoking</a:t>
                      </a:r>
                      <a:endParaRPr lang="en-GB" sz="1600" b="0" strike="noStrike" spc="-1" dirty="0">
                        <a:solidFill>
                          <a:srgbClr val="000000"/>
                        </a:solidFill>
                        <a:latin typeface="Arial"/>
                      </a:endParaRPr>
                    </a:p>
                  </a:txBody>
                  <a:tcPr marL="144000" marR="10800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rgbClr val="DFD9E6"/>
                    </a:solidFill>
                  </a:tcPr>
                </a:tc>
                <a:extLst>
                  <a:ext uri="{0D108BD9-81ED-4DB2-BD59-A6C34878D82A}">
                    <a16:rowId xmlns:a16="http://schemas.microsoft.com/office/drawing/2014/main" val="10003"/>
                  </a:ext>
                </a:extLst>
              </a:tr>
              <a:tr h="955440">
                <a:tc>
                  <a:txBody>
                    <a:bodyPr/>
                    <a:lstStyle/>
                    <a:p>
                      <a:pPr marL="7920">
                        <a:lnSpc>
                          <a:spcPts val="2001"/>
                        </a:lnSpc>
                        <a:tabLst>
                          <a:tab pos="0" algn="l"/>
                        </a:tabLst>
                      </a:pPr>
                      <a:r>
                        <a:rPr lang="en-GB" sz="1700" b="1" strike="noStrike" spc="-1" dirty="0">
                          <a:solidFill>
                            <a:srgbClr val="FFFFFF"/>
                          </a:solidFill>
                          <a:latin typeface="Century Gothic"/>
                        </a:rPr>
                        <a:t>	Climate crisis and 	social injustice</a:t>
                      </a:r>
                      <a:endParaRPr lang="en-GB" sz="17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rgbClr val="92D050"/>
                    </a:solidFill>
                  </a:tcPr>
                </a:tc>
                <a:tc>
                  <a:txBody>
                    <a:bodyPr/>
                    <a:lstStyle/>
                    <a:p>
                      <a:pPr>
                        <a:lnSpc>
                          <a:spcPts val="2001"/>
                        </a:lnSpc>
                      </a:pPr>
                      <a:r>
                        <a:rPr lang="en-GB" sz="1600" b="0" strike="noStrike" spc="-1" dirty="0">
                          <a:solidFill>
                            <a:schemeClr val="dk1"/>
                          </a:solidFill>
                          <a:latin typeface="Century Gothic"/>
                        </a:rPr>
                        <a:t>Big tobacco significantly contributes to climate change and tobacco companies’ behaviour results in poverty, ill-health </a:t>
                      </a:r>
                      <a:br>
                        <a:rPr sz="1600" dirty="0"/>
                      </a:br>
                      <a:r>
                        <a:rPr lang="en-GB" sz="1600" b="0" strike="noStrike" spc="-1" dirty="0">
                          <a:solidFill>
                            <a:schemeClr val="dk1"/>
                          </a:solidFill>
                          <a:latin typeface="Century Gothic"/>
                        </a:rPr>
                        <a:t>and child labour. Frees young people from being part of this</a:t>
                      </a:r>
                      <a:endParaRPr lang="en-GB" sz="1600" b="0" strike="noStrike" spc="-1" dirty="0">
                        <a:solidFill>
                          <a:srgbClr val="000000"/>
                        </a:solidFill>
                        <a:latin typeface="Arial"/>
                      </a:endParaRPr>
                    </a:p>
                  </a:txBody>
                  <a:tcPr marL="144000" marR="10800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5">
                        <a:lumMod val="20000"/>
                        <a:lumOff val="80000"/>
                      </a:schemeClr>
                    </a:solidFill>
                  </a:tcPr>
                </a:tc>
                <a:extLst>
                  <a:ext uri="{0D108BD9-81ED-4DB2-BD59-A6C34878D82A}">
                    <a16:rowId xmlns:a16="http://schemas.microsoft.com/office/drawing/2014/main" val="10004"/>
                  </a:ext>
                </a:extLst>
              </a:tr>
            </a:tbl>
          </a:graphicData>
        </a:graphic>
      </p:graphicFrame>
      <p:sp>
        <p:nvSpPr>
          <p:cNvPr id="390" name="Title 2"/>
          <p:cNvSpPr/>
          <p:nvPr/>
        </p:nvSpPr>
        <p:spPr>
          <a:xfrm>
            <a:off x="1001520" y="452880"/>
            <a:ext cx="10188000" cy="661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ts val="3200"/>
              </a:lnSpc>
            </a:pPr>
            <a:r>
              <a:rPr lang="en-GB" sz="2800" b="1" strike="noStrike" spc="-1">
                <a:solidFill>
                  <a:srgbClr val="FFFFFF"/>
                </a:solidFill>
                <a:latin typeface="Century Gothic"/>
                <a:ea typeface="DejaVu Sans"/>
              </a:rPr>
              <a:t>The benefits of stopping smoking for young people</a:t>
            </a:r>
            <a:endParaRPr lang="en-GB" sz="2800" b="0" strike="noStrike" spc="-1">
              <a:solidFill>
                <a:srgbClr val="000000"/>
              </a:solidFill>
              <a:latin typeface="Arial"/>
            </a:endParaRPr>
          </a:p>
        </p:txBody>
      </p:sp>
      <p:pic>
        <p:nvPicPr>
          <p:cNvPr id="392" name="Picture 5"/>
          <p:cNvPicPr/>
          <p:nvPr/>
        </p:nvPicPr>
        <p:blipFill>
          <a:blip r:embed="rId3"/>
          <a:stretch/>
        </p:blipFill>
        <p:spPr>
          <a:xfrm>
            <a:off x="1357560" y="2556720"/>
            <a:ext cx="398160" cy="398160"/>
          </a:xfrm>
          <a:prstGeom prst="rect">
            <a:avLst/>
          </a:prstGeom>
          <a:ln w="0">
            <a:noFill/>
          </a:ln>
        </p:spPr>
      </p:pic>
      <p:pic>
        <p:nvPicPr>
          <p:cNvPr id="393" name="Picture 6"/>
          <p:cNvPicPr/>
          <p:nvPr/>
        </p:nvPicPr>
        <p:blipFill>
          <a:blip r:embed="rId4"/>
          <a:stretch/>
        </p:blipFill>
        <p:spPr>
          <a:xfrm>
            <a:off x="1347120" y="3481200"/>
            <a:ext cx="419040" cy="419040"/>
          </a:xfrm>
          <a:prstGeom prst="rect">
            <a:avLst/>
          </a:prstGeom>
          <a:ln w="0">
            <a:noFill/>
          </a:ln>
        </p:spPr>
      </p:pic>
      <p:pic>
        <p:nvPicPr>
          <p:cNvPr id="394" name="Picture 7"/>
          <p:cNvPicPr/>
          <p:nvPr/>
        </p:nvPicPr>
        <p:blipFill>
          <a:blip r:embed="rId5"/>
          <a:stretch/>
        </p:blipFill>
        <p:spPr>
          <a:xfrm>
            <a:off x="1347120" y="4369680"/>
            <a:ext cx="419040" cy="608040"/>
          </a:xfrm>
          <a:prstGeom prst="rect">
            <a:avLst/>
          </a:prstGeom>
          <a:ln w="0">
            <a:noFill/>
          </a:ln>
        </p:spPr>
      </p:pic>
      <p:pic>
        <p:nvPicPr>
          <p:cNvPr id="395" name="Picture 10"/>
          <p:cNvPicPr/>
          <p:nvPr/>
        </p:nvPicPr>
        <p:blipFill>
          <a:blip r:embed="rId6"/>
          <a:stretch/>
        </p:blipFill>
        <p:spPr>
          <a:xfrm>
            <a:off x="1326240" y="5380560"/>
            <a:ext cx="461160" cy="482040"/>
          </a:xfrm>
          <a:prstGeom prst="rect">
            <a:avLst/>
          </a:prstGeom>
          <a:ln w="0">
            <a:noFill/>
          </a:ln>
        </p:spPr>
      </p:pic>
      <p:pic>
        <p:nvPicPr>
          <p:cNvPr id="396" name="Picture 12"/>
          <p:cNvPicPr/>
          <p:nvPr/>
        </p:nvPicPr>
        <p:blipFill>
          <a:blip r:embed="rId7"/>
          <a:stretch/>
        </p:blipFill>
        <p:spPr>
          <a:xfrm>
            <a:off x="1305000" y="1623600"/>
            <a:ext cx="503280" cy="377280"/>
          </a:xfrm>
          <a:prstGeom prst="rect">
            <a:avLst/>
          </a:prstGeom>
          <a:ln w="0">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7" name="Picture 1"/>
          <p:cNvPicPr/>
          <p:nvPr/>
        </p:nvPicPr>
        <p:blipFill>
          <a:blip r:embed="rId3"/>
          <a:stretch/>
        </p:blipFill>
        <p:spPr>
          <a:xfrm>
            <a:off x="1849320" y="1719720"/>
            <a:ext cx="8492400" cy="4587840"/>
          </a:xfrm>
          <a:prstGeom prst="rect">
            <a:avLst/>
          </a:prstGeom>
          <a:ln w="0">
            <a:noFill/>
          </a:ln>
        </p:spPr>
      </p:pic>
      <p:sp>
        <p:nvSpPr>
          <p:cNvPr id="398" name="TextBox 2"/>
          <p:cNvSpPr/>
          <p:nvPr/>
        </p:nvSpPr>
        <p:spPr>
          <a:xfrm>
            <a:off x="2297160" y="881640"/>
            <a:ext cx="7597080" cy="587520"/>
          </a:xfrm>
          <a:prstGeom prst="rect">
            <a:avLst/>
          </a:prstGeom>
          <a:noFill/>
          <a:ln w="9525">
            <a:noFill/>
          </a:ln>
        </p:spPr>
        <p:style>
          <a:lnRef idx="0">
            <a:scrgbClr r="0" g="0" b="0"/>
          </a:lnRef>
          <a:fillRef idx="0">
            <a:scrgbClr r="0" g="0" b="0"/>
          </a:fillRef>
          <a:effectRef idx="0">
            <a:scrgbClr r="0" g="0" b="0"/>
          </a:effectRef>
          <a:fontRef idx="minor"/>
        </p:style>
        <p:txBody>
          <a:bodyPr vertOverflow="overflow" horzOverflow="overflow" lIns="0" tIns="0" rIns="0" bIns="0" numCol="1" spcCol="0" anchor="ctr">
            <a:noAutofit/>
          </a:bodyPr>
          <a:lstStyle/>
          <a:p>
            <a:pPr algn="ctr">
              <a:lnSpc>
                <a:spcPts val="4399"/>
              </a:lnSpc>
              <a:spcAft>
                <a:spcPts val="2999"/>
              </a:spcAft>
            </a:pPr>
            <a:r>
              <a:rPr lang="en-US" sz="2700" b="0" strike="noStrike" spc="-1">
                <a:solidFill>
                  <a:srgbClr val="FFFFFF"/>
                </a:solidFill>
                <a:latin typeface="Century Gothic"/>
                <a:ea typeface="DejaVu Sans"/>
              </a:rPr>
              <a:t>It’s never too soon to stop</a:t>
            </a:r>
            <a:endParaRPr lang="en-GB" sz="2700" b="0" strike="noStrike" spc="-1">
              <a:solidFill>
                <a:srgbClr val="000000"/>
              </a:solidFill>
              <a:latin typeface="Arial"/>
            </a:endParaRPr>
          </a:p>
        </p:txBody>
      </p:sp>
      <p:sp>
        <p:nvSpPr>
          <p:cNvPr id="399" name="question"/>
          <p:cNvSpPr/>
          <p:nvPr/>
        </p:nvSpPr>
        <p:spPr>
          <a:xfrm>
            <a:off x="227160" y="452880"/>
            <a:ext cx="11608920" cy="496800"/>
          </a:xfrm>
          <a:prstGeom prst="rect">
            <a:avLst/>
          </a:prstGeom>
          <a:noFill/>
          <a:ln w="0">
            <a:noFill/>
          </a:ln>
          <a:effectLst>
            <a:glow rad="380880">
              <a:srgbClr val="00BDFF">
                <a:alpha val="55000"/>
              </a:srgbClr>
            </a:glow>
          </a:effectLst>
        </p:spPr>
        <p:style>
          <a:lnRef idx="0">
            <a:scrgbClr r="0" g="0" b="0"/>
          </a:lnRef>
          <a:fillRef idx="0">
            <a:scrgbClr r="0" g="0" b="0"/>
          </a:fillRef>
          <a:effectRef idx="0">
            <a:scrgbClr r="0" g="0" b="0"/>
          </a:effectRef>
          <a:fontRef idx="minor"/>
        </p:style>
        <p:txBody>
          <a:bodyPr lIns="0" tIns="0" rIns="0" bIns="0" anchor="t">
            <a:noAutofit/>
          </a:bodyPr>
          <a:lstStyle/>
          <a:p>
            <a:pPr marL="6480" indent="-6480" algn="ctr">
              <a:lnSpc>
                <a:spcPct val="100000"/>
              </a:lnSpc>
              <a:tabLst>
                <a:tab pos="0" algn="l"/>
              </a:tabLst>
            </a:pPr>
            <a:r>
              <a:rPr lang="en-US" sz="2800" b="1" strike="noStrike" spc="-1">
                <a:solidFill>
                  <a:srgbClr val="FFFFFF"/>
                </a:solidFill>
                <a:latin typeface="Century Gothic"/>
                <a:ea typeface="Geneva"/>
              </a:rPr>
              <a:t>Plus of course, there are health benefits to stopping smoking</a:t>
            </a:r>
            <a:endParaRPr lang="en-GB" sz="2800" b="0" strike="noStrike" spc="-1">
              <a:solidFill>
                <a:srgbClr val="000000"/>
              </a:solidFill>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10" presetClass="entr" fill="hold" nodeType="afterEffect">
                                  <p:stCondLst>
                                    <p:cond delay="500"/>
                                  </p:stCondLst>
                                  <p:childTnLst>
                                    <p:set>
                                      <p:cBhvr>
                                        <p:cTn id="6" dur="1" fill="hold">
                                          <p:stCondLst>
                                            <p:cond delay="0"/>
                                          </p:stCondLst>
                                        </p:cTn>
                                        <p:tgtEl>
                                          <p:spTgt spid="398"/>
                                        </p:tgtEl>
                                        <p:attrNameLst>
                                          <p:attrName>style.visibility</p:attrName>
                                        </p:attrNameLst>
                                      </p:cBhvr>
                                      <p:to>
                                        <p:strVal val="visible"/>
                                      </p:to>
                                    </p:set>
                                    <p:animEffect transition="in" filter="fade">
                                      <p:cBhvr additive="repl">
                                        <p:cTn id="7" dur="500"/>
                                        <p:tgtEl>
                                          <p:spTgt spid="3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fill="hold" nodeType="clickEffect">
                                  <p:stCondLst>
                                    <p:cond delay="0"/>
                                  </p:stCondLst>
                                  <p:childTnLst>
                                    <p:set>
                                      <p:cBhvr>
                                        <p:cTn id="11" dur="1" fill="hold">
                                          <p:stCondLst>
                                            <p:cond delay="0"/>
                                          </p:stCondLst>
                                        </p:cTn>
                                        <p:tgtEl>
                                          <p:spTgt spid="397"/>
                                        </p:tgtEl>
                                        <p:attrNameLst>
                                          <p:attrName>style.visibility</p:attrName>
                                        </p:attrNameLst>
                                      </p:cBhvr>
                                      <p:to>
                                        <p:strVal val="visible"/>
                                      </p:to>
                                    </p:set>
                                    <p:animEffect transition="in" filter="fade">
                                      <p:cBhvr additive="repl">
                                        <p:cTn id="12" dur="500"/>
                                        <p:tgtEl>
                                          <p:spTgt spid="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0" name="Group 1"/>
          <p:cNvGrpSpPr/>
          <p:nvPr/>
        </p:nvGrpSpPr>
        <p:grpSpPr>
          <a:xfrm>
            <a:off x="1693440" y="2473920"/>
            <a:ext cx="8804160" cy="1490400"/>
            <a:chOff x="1693440" y="2473920"/>
            <a:chExt cx="8804160" cy="1490400"/>
          </a:xfrm>
        </p:grpSpPr>
        <p:sp>
          <p:nvSpPr>
            <p:cNvPr id="401" name="TextBox 2"/>
            <p:cNvSpPr/>
            <p:nvPr/>
          </p:nvSpPr>
          <p:spPr>
            <a:xfrm>
              <a:off x="3184560" y="2473920"/>
              <a:ext cx="7313040" cy="1490400"/>
            </a:xfrm>
            <a:prstGeom prst="rect">
              <a:avLst/>
            </a:prstGeom>
            <a:solidFill>
              <a:schemeClr val="accent4">
                <a:lumMod val="50000"/>
              </a:schemeClr>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ea typeface="DejaVu Sans"/>
                </a:rPr>
                <a:t>Engaging young people </a:t>
              </a:r>
              <a:br>
                <a:rPr sz="2700"/>
              </a:br>
              <a:r>
                <a:rPr lang="en-GB" sz="2700" b="1" strike="noStrike" spc="-1">
                  <a:solidFill>
                    <a:srgbClr val="FFFFFF"/>
                  </a:solidFill>
                  <a:latin typeface="Century Gothic"/>
                  <a:ea typeface="DejaVu Sans"/>
                </a:rPr>
                <a:t>in the conversation</a:t>
              </a:r>
              <a:endParaRPr lang="en-GB" sz="2700" b="0" strike="noStrike" spc="-1">
                <a:solidFill>
                  <a:srgbClr val="FFFFFF"/>
                </a:solidFill>
                <a:latin typeface="Arial"/>
              </a:endParaRPr>
            </a:p>
          </p:txBody>
        </p:sp>
        <p:sp>
          <p:nvSpPr>
            <p:cNvPr id="402" name="TextBox 4"/>
            <p:cNvSpPr/>
            <p:nvPr/>
          </p:nvSpPr>
          <p:spPr>
            <a:xfrm>
              <a:off x="1693440" y="2473920"/>
              <a:ext cx="1490400" cy="149040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chemeClr val="accent4">
                      <a:lumMod val="50000"/>
                    </a:schemeClr>
                  </a:solidFill>
                  <a:latin typeface="Century Gothic"/>
                  <a:ea typeface="DejaVu Sans"/>
                </a:rPr>
                <a:t>2</a:t>
              </a:r>
              <a:endParaRPr lang="en-GB" sz="5000" b="0" strike="noStrike" spc="-1">
                <a:solidFill>
                  <a:srgbClr val="000000"/>
                </a:solidFill>
                <a:latin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 name="PlaceHolder 1"/>
          <p:cNvSpPr>
            <a:spLocks noGrp="1"/>
          </p:cNvSpPr>
          <p:nvPr>
            <p:ph/>
          </p:nvPr>
        </p:nvSpPr>
        <p:spPr>
          <a:xfrm>
            <a:off x="1163520" y="1664280"/>
            <a:ext cx="5794560" cy="4433760"/>
          </a:xfrm>
          <a:prstGeom prst="rect">
            <a:avLst/>
          </a:prstGeom>
          <a:noFill/>
          <a:ln w="0">
            <a:noFill/>
          </a:ln>
        </p:spPr>
        <p:txBody>
          <a:bodyPr lIns="90000" tIns="45000" rIns="90000" bIns="45000" anchor="t">
            <a:noAutofit/>
          </a:bodyPr>
          <a:lstStyle/>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Every young person is </a:t>
            </a:r>
            <a:r>
              <a:rPr lang="en-GB" sz="1900" b="1" strike="noStrike" spc="-1">
                <a:solidFill>
                  <a:schemeClr val="accent4"/>
                </a:solidFill>
                <a:latin typeface="Century Gothic"/>
              </a:rPr>
              <a:t>unique</a:t>
            </a:r>
            <a:endParaRPr lang="en-GB" sz="1900" b="0" strike="noStrike" spc="-1">
              <a:solidFill>
                <a:srgbClr val="000000"/>
              </a:solidFill>
              <a:latin typeface="Arial"/>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Each one should be treated with </a:t>
            </a:r>
            <a:br>
              <a:rPr sz="1900"/>
            </a:br>
            <a:r>
              <a:rPr lang="en-GB" sz="1900" b="1" strike="noStrike" spc="-1">
                <a:solidFill>
                  <a:schemeClr val="accent4"/>
                </a:solidFill>
                <a:latin typeface="Century Gothic"/>
              </a:rPr>
              <a:t>dignity, compassion and respect</a:t>
            </a:r>
            <a:endParaRPr lang="en-GB" sz="1900" b="0" strike="noStrike" spc="-1">
              <a:solidFill>
                <a:srgbClr val="000000"/>
              </a:solidFill>
              <a:latin typeface="Arial"/>
            </a:endParaRPr>
          </a:p>
          <a:p>
            <a:pPr marL="266760" indent="-266760">
              <a:lnSpc>
                <a:spcPts val="2701"/>
              </a:lnSpc>
              <a:spcAft>
                <a:spcPts val="1500"/>
              </a:spcAft>
              <a:buClr>
                <a:srgbClr val="8C73AE"/>
              </a:buClr>
              <a:buSzPct val="120000"/>
              <a:buFont typeface="Wingdings" charset="2"/>
              <a:buChar char=""/>
            </a:pPr>
            <a:r>
              <a:rPr lang="en-GB" sz="1900" b="1" strike="noStrike" spc="-1">
                <a:solidFill>
                  <a:schemeClr val="accent4"/>
                </a:solidFill>
                <a:latin typeface="Century Gothic"/>
              </a:rPr>
              <a:t>Support</a:t>
            </a:r>
            <a:r>
              <a:rPr lang="en-GB" sz="1900" b="0" strike="noStrike" spc="-1">
                <a:solidFill>
                  <a:srgbClr val="414141"/>
                </a:solidFill>
                <a:latin typeface="Century Gothic"/>
              </a:rPr>
              <a:t> should be enabling, </a:t>
            </a:r>
            <a:br>
              <a:rPr sz="1900"/>
            </a:br>
            <a:r>
              <a:rPr lang="en-GB" sz="1900" b="0" strike="noStrike" spc="-1">
                <a:solidFill>
                  <a:srgbClr val="414141"/>
                </a:solidFill>
                <a:latin typeface="Century Gothic"/>
              </a:rPr>
              <a:t>co-ordinated and personalised</a:t>
            </a:r>
            <a:endParaRPr lang="en-GB" sz="1900" b="0" strike="noStrike" spc="-1">
              <a:solidFill>
                <a:srgbClr val="000000"/>
              </a:solidFill>
              <a:latin typeface="Arial"/>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Need to meet </a:t>
            </a:r>
            <a:r>
              <a:rPr lang="en-GB" sz="1900" b="1" strike="noStrike" spc="-1">
                <a:solidFill>
                  <a:schemeClr val="accent4"/>
                </a:solidFill>
                <a:latin typeface="Century Gothic"/>
              </a:rPr>
              <a:t>young people </a:t>
            </a:r>
            <a:br>
              <a:rPr sz="1900"/>
            </a:br>
            <a:r>
              <a:rPr lang="en-GB" sz="1900" b="1" strike="noStrike" spc="-1">
                <a:solidFill>
                  <a:schemeClr val="accent4"/>
                </a:solidFill>
                <a:latin typeface="Century Gothic"/>
              </a:rPr>
              <a:t>where they are</a:t>
            </a:r>
            <a:endParaRPr lang="en-GB" sz="1900" b="0" strike="noStrike" spc="-1">
              <a:solidFill>
                <a:srgbClr val="000000"/>
              </a:solidFill>
              <a:latin typeface="Arial"/>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Change has to </a:t>
            </a:r>
            <a:r>
              <a:rPr lang="en-GB" sz="1900" b="1" strike="noStrike" spc="-1">
                <a:solidFill>
                  <a:schemeClr val="accent4"/>
                </a:solidFill>
                <a:latin typeface="Century Gothic"/>
              </a:rPr>
              <a:t>make sense</a:t>
            </a:r>
            <a:endParaRPr lang="en-GB" sz="1900" b="0" strike="noStrike" spc="-1">
              <a:solidFill>
                <a:srgbClr val="000000"/>
              </a:solidFill>
              <a:latin typeface="Arial"/>
            </a:endParaRPr>
          </a:p>
          <a:p>
            <a:pPr marL="266760" indent="-266760">
              <a:lnSpc>
                <a:spcPts val="2701"/>
              </a:lnSpc>
              <a:spcAft>
                <a:spcPts val="1500"/>
              </a:spcAft>
              <a:buClr>
                <a:srgbClr val="8C73AE"/>
              </a:buClr>
              <a:buSzPct val="120000"/>
              <a:buFont typeface="Wingdings" charset="2"/>
              <a:buChar char=""/>
            </a:pPr>
            <a:r>
              <a:rPr lang="en-GB" sz="1900" b="1" strike="noStrike" spc="-1">
                <a:solidFill>
                  <a:schemeClr val="accent4"/>
                </a:solidFill>
                <a:latin typeface="Century Gothic"/>
              </a:rPr>
              <a:t>Telling doesn’t work</a:t>
            </a:r>
            <a:endParaRPr lang="en-GB" sz="1900" b="0" strike="noStrike" spc="-1">
              <a:solidFill>
                <a:srgbClr val="000000"/>
              </a:solidFill>
              <a:latin typeface="Arial"/>
            </a:endParaRPr>
          </a:p>
        </p:txBody>
      </p:sp>
      <p:sp>
        <p:nvSpPr>
          <p:cNvPr id="404"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Young person-centred principles</a:t>
            </a:r>
            <a:endParaRPr lang="en-GB" sz="2800" b="0" strike="noStrike" spc="-1">
              <a:solidFill>
                <a:srgbClr val="000000"/>
              </a:solidFill>
              <a:latin typeface="Arial"/>
            </a:endParaRPr>
          </a:p>
        </p:txBody>
      </p:sp>
      <p:pic>
        <p:nvPicPr>
          <p:cNvPr id="405" name="Picture 10"/>
          <p:cNvPicPr/>
          <p:nvPr/>
        </p:nvPicPr>
        <p:blipFill>
          <a:blip r:embed="rId3"/>
          <a:srcRect l="14428" r="16491" b="6450"/>
          <a:stretch/>
        </p:blipFill>
        <p:spPr>
          <a:xfrm>
            <a:off x="6374520" y="1840680"/>
            <a:ext cx="5037840" cy="3837240"/>
          </a:xfrm>
          <a:prstGeom prst="rect">
            <a:avLst/>
          </a:prstGeom>
          <a:ln w="0">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PlaceHolder 1"/>
          <p:cNvSpPr>
            <a:spLocks noGrp="1"/>
          </p:cNvSpPr>
          <p:nvPr>
            <p:ph/>
          </p:nvPr>
        </p:nvSpPr>
        <p:spPr>
          <a:xfrm>
            <a:off x="1163520" y="1664280"/>
            <a:ext cx="10188000" cy="4433760"/>
          </a:xfrm>
          <a:prstGeom prst="rect">
            <a:avLst/>
          </a:prstGeom>
          <a:noFill/>
          <a:ln w="0">
            <a:noFill/>
          </a:ln>
        </p:spPr>
        <p:txBody>
          <a:bodyPr lIns="90000" tIns="45000" rIns="90000" bIns="45000" anchor="t">
            <a:noAutofit/>
          </a:bodyPr>
          <a:lstStyle/>
          <a:p>
            <a:pPr marL="266760" lvl="1" indent="-266760">
              <a:lnSpc>
                <a:spcPts val="2701"/>
              </a:lnSpc>
              <a:spcBef>
                <a:spcPts val="799"/>
              </a:spcBef>
              <a:spcAft>
                <a:spcPts val="799"/>
              </a:spcAft>
              <a:buClr>
                <a:srgbClr val="8C73AE"/>
              </a:buClr>
              <a:buSzPct val="120000"/>
              <a:buFont typeface="Wingdings" charset="2"/>
              <a:buChar char=""/>
            </a:pPr>
            <a:r>
              <a:rPr lang="en-GB" sz="1900" b="0" strike="noStrike" spc="-1">
                <a:solidFill>
                  <a:srgbClr val="414141"/>
                </a:solidFill>
                <a:latin typeface="Century Gothic"/>
              </a:rPr>
              <a:t>Using </a:t>
            </a:r>
            <a:r>
              <a:rPr lang="en-GB" sz="1900" b="1" strike="noStrike" spc="-1">
                <a:solidFill>
                  <a:schemeClr val="accent4"/>
                </a:solidFill>
                <a:latin typeface="Century Gothic"/>
              </a:rPr>
              <a:t>young</a:t>
            </a:r>
            <a:r>
              <a:rPr lang="en-GB" sz="1900" b="0" strike="noStrike" spc="-1">
                <a:solidFill>
                  <a:schemeClr val="accent4"/>
                </a:solidFill>
                <a:latin typeface="Century Gothic"/>
              </a:rPr>
              <a:t> </a:t>
            </a:r>
            <a:r>
              <a:rPr lang="en-GB" sz="1900" b="1" strike="noStrike" spc="-1">
                <a:solidFill>
                  <a:schemeClr val="accent4"/>
                </a:solidFill>
                <a:latin typeface="Century Gothic"/>
              </a:rPr>
              <a:t>person-centred language</a:t>
            </a:r>
            <a:endParaRPr lang="en-GB" sz="1900" b="0" strike="noStrike" spc="-1">
              <a:solidFill>
                <a:srgbClr val="000000"/>
              </a:solidFill>
              <a:latin typeface="Arial"/>
            </a:endParaRPr>
          </a:p>
          <a:p>
            <a:pPr marL="266760" lvl="1" indent="-266760">
              <a:lnSpc>
                <a:spcPts val="2701"/>
              </a:lnSpc>
              <a:spcBef>
                <a:spcPts val="799"/>
              </a:spcBef>
              <a:spcAft>
                <a:spcPts val="799"/>
              </a:spcAft>
              <a:buClr>
                <a:srgbClr val="8C73AE"/>
              </a:buClr>
              <a:buSzPct val="120000"/>
              <a:buFont typeface="Wingdings" charset="2"/>
              <a:buChar char=""/>
            </a:pPr>
            <a:r>
              <a:rPr lang="en-GB" sz="1900" b="1" strike="noStrike" spc="-1">
                <a:solidFill>
                  <a:schemeClr val="accent4"/>
                </a:solidFill>
                <a:latin typeface="Century Gothic"/>
              </a:rPr>
              <a:t>Collaborating</a:t>
            </a:r>
            <a:r>
              <a:rPr lang="en-GB" sz="1900" b="0" strike="noStrike" spc="-1">
                <a:solidFill>
                  <a:schemeClr val="accent4"/>
                </a:solidFill>
                <a:latin typeface="Century Gothic"/>
              </a:rPr>
              <a:t> </a:t>
            </a:r>
            <a:r>
              <a:rPr lang="en-GB" sz="1900" b="0" strike="noStrike" spc="-1">
                <a:solidFill>
                  <a:srgbClr val="414141"/>
                </a:solidFill>
                <a:latin typeface="Century Gothic"/>
              </a:rPr>
              <a:t>on goal and target setting</a:t>
            </a:r>
            <a:endParaRPr lang="en-GB" sz="1900" b="0" strike="noStrike" spc="-1">
              <a:solidFill>
                <a:srgbClr val="000000"/>
              </a:solidFill>
              <a:latin typeface="Arial"/>
            </a:endParaRPr>
          </a:p>
          <a:p>
            <a:pPr marL="266760" lvl="1" indent="-266760">
              <a:lnSpc>
                <a:spcPts val="2701"/>
              </a:lnSpc>
              <a:spcBef>
                <a:spcPts val="799"/>
              </a:spcBef>
              <a:spcAft>
                <a:spcPts val="799"/>
              </a:spcAft>
              <a:buClr>
                <a:srgbClr val="8C73AE"/>
              </a:buClr>
              <a:buSzPct val="120000"/>
              <a:buFont typeface="Wingdings" charset="2"/>
              <a:buChar char=""/>
            </a:pPr>
            <a:r>
              <a:rPr lang="en-GB" sz="1900" b="0" strike="noStrike" spc="-1">
                <a:solidFill>
                  <a:srgbClr val="414141"/>
                </a:solidFill>
                <a:latin typeface="Century Gothic"/>
              </a:rPr>
              <a:t>Identifying and focussing on their </a:t>
            </a:r>
            <a:r>
              <a:rPr lang="en-GB" sz="1900" b="1" strike="noStrike" spc="-1">
                <a:solidFill>
                  <a:schemeClr val="accent4"/>
                </a:solidFill>
                <a:latin typeface="Century Gothic"/>
              </a:rPr>
              <a:t>strengths and attributes</a:t>
            </a:r>
            <a:endParaRPr lang="en-GB" sz="1900" b="0" strike="noStrike" spc="-1">
              <a:solidFill>
                <a:srgbClr val="000000"/>
              </a:solidFill>
              <a:latin typeface="Arial"/>
            </a:endParaRPr>
          </a:p>
          <a:p>
            <a:pPr marL="266760" lvl="1" indent="-266760">
              <a:lnSpc>
                <a:spcPts val="2701"/>
              </a:lnSpc>
              <a:spcBef>
                <a:spcPts val="799"/>
              </a:spcBef>
              <a:spcAft>
                <a:spcPts val="799"/>
              </a:spcAft>
              <a:buClr>
                <a:srgbClr val="8C73AE"/>
              </a:buClr>
              <a:buSzPct val="120000"/>
              <a:buFont typeface="Wingdings" charset="2"/>
              <a:buChar char=""/>
            </a:pPr>
            <a:r>
              <a:rPr lang="en-GB" sz="1900" b="0" strike="noStrike" spc="-1">
                <a:solidFill>
                  <a:srgbClr val="414141"/>
                </a:solidFill>
                <a:latin typeface="Century Gothic"/>
              </a:rPr>
              <a:t>Recognising, understanding and appreciating </a:t>
            </a:r>
            <a:r>
              <a:rPr lang="en-GB" sz="1900" b="1" strike="noStrike" spc="-1">
                <a:solidFill>
                  <a:schemeClr val="accent4"/>
                </a:solidFill>
                <a:latin typeface="Century Gothic"/>
              </a:rPr>
              <a:t>cultural/youth influences</a:t>
            </a:r>
            <a:endParaRPr lang="en-GB" sz="1900" b="0" strike="noStrike" spc="-1">
              <a:solidFill>
                <a:srgbClr val="000000"/>
              </a:solidFill>
              <a:latin typeface="Arial"/>
            </a:endParaRPr>
          </a:p>
          <a:p>
            <a:pPr marL="266760" lvl="1" indent="-266760">
              <a:lnSpc>
                <a:spcPts val="2701"/>
              </a:lnSpc>
              <a:spcBef>
                <a:spcPts val="799"/>
              </a:spcBef>
              <a:spcAft>
                <a:spcPts val="799"/>
              </a:spcAft>
              <a:buClr>
                <a:srgbClr val="8C73AE"/>
              </a:buClr>
              <a:buSzPct val="120000"/>
              <a:buFont typeface="Wingdings" charset="2"/>
              <a:buChar char=""/>
            </a:pPr>
            <a:r>
              <a:rPr lang="en-GB" sz="1900" b="0" strike="noStrike" spc="-1">
                <a:solidFill>
                  <a:srgbClr val="414141"/>
                </a:solidFill>
                <a:latin typeface="Century Gothic"/>
              </a:rPr>
              <a:t>Investigating and </a:t>
            </a:r>
            <a:r>
              <a:rPr lang="en-GB" sz="1900" b="1" strike="noStrike" spc="-1">
                <a:solidFill>
                  <a:schemeClr val="accent4"/>
                </a:solidFill>
                <a:latin typeface="Century Gothic"/>
              </a:rPr>
              <a:t>prioritising relationships</a:t>
            </a:r>
            <a:r>
              <a:rPr lang="en-GB" sz="1900" b="0" strike="noStrike" spc="-1">
                <a:solidFill>
                  <a:srgbClr val="414141"/>
                </a:solidFill>
                <a:latin typeface="Century Gothic"/>
              </a:rPr>
              <a:t>: who can be involved in support?</a:t>
            </a:r>
            <a:endParaRPr lang="en-GB" sz="1900" b="0" strike="noStrike" spc="-1">
              <a:solidFill>
                <a:srgbClr val="000000"/>
              </a:solidFill>
              <a:latin typeface="Arial"/>
            </a:endParaRPr>
          </a:p>
          <a:p>
            <a:pPr marL="266760" lvl="1" indent="-266760">
              <a:lnSpc>
                <a:spcPts val="2701"/>
              </a:lnSpc>
              <a:spcBef>
                <a:spcPts val="799"/>
              </a:spcBef>
              <a:spcAft>
                <a:spcPts val="799"/>
              </a:spcAft>
              <a:buClr>
                <a:srgbClr val="8C73AE"/>
              </a:buClr>
              <a:buSzPct val="120000"/>
              <a:buFont typeface="Wingdings" charset="2"/>
              <a:buChar char=""/>
            </a:pPr>
            <a:r>
              <a:rPr lang="en-GB" sz="1900" b="0" strike="noStrike" spc="-1">
                <a:solidFill>
                  <a:srgbClr val="414141"/>
                </a:solidFill>
                <a:latin typeface="Century Gothic"/>
              </a:rPr>
              <a:t>Offering </a:t>
            </a:r>
            <a:r>
              <a:rPr lang="en-GB" sz="1900" b="1" strike="noStrike" spc="-1">
                <a:solidFill>
                  <a:schemeClr val="accent4"/>
                </a:solidFill>
                <a:latin typeface="Century Gothic"/>
              </a:rPr>
              <a:t>options and choices </a:t>
            </a:r>
            <a:endParaRPr lang="en-GB" sz="1900" b="0" strike="noStrike" spc="-1">
              <a:solidFill>
                <a:srgbClr val="000000"/>
              </a:solidFill>
              <a:latin typeface="Arial"/>
            </a:endParaRPr>
          </a:p>
          <a:p>
            <a:pPr marL="266760" lvl="1" indent="-266760">
              <a:lnSpc>
                <a:spcPts val="2701"/>
              </a:lnSpc>
              <a:spcBef>
                <a:spcPts val="799"/>
              </a:spcBef>
              <a:spcAft>
                <a:spcPts val="799"/>
              </a:spcAft>
              <a:buClr>
                <a:srgbClr val="8C73AE"/>
              </a:buClr>
              <a:buSzPct val="120000"/>
              <a:buFont typeface="Wingdings" charset="2"/>
              <a:buChar char=""/>
            </a:pPr>
            <a:r>
              <a:rPr lang="en-GB" sz="1900" b="0" strike="noStrike" spc="-1">
                <a:solidFill>
                  <a:srgbClr val="414141"/>
                </a:solidFill>
                <a:latin typeface="Century Gothic"/>
              </a:rPr>
              <a:t>Adjusting and </a:t>
            </a:r>
            <a:r>
              <a:rPr lang="en-GB" sz="1900" b="1" strike="noStrike" spc="-1">
                <a:solidFill>
                  <a:schemeClr val="accent4"/>
                </a:solidFill>
                <a:latin typeface="Century Gothic"/>
              </a:rPr>
              <a:t>tailoring communication </a:t>
            </a:r>
            <a:r>
              <a:rPr lang="en-GB" sz="1900" b="0" strike="noStrike" spc="-1">
                <a:solidFill>
                  <a:srgbClr val="414141"/>
                </a:solidFill>
                <a:latin typeface="Century Gothic"/>
              </a:rPr>
              <a:t>styles and methods </a:t>
            </a:r>
            <a:br>
              <a:rPr sz="1900"/>
            </a:br>
            <a:r>
              <a:rPr lang="en-GB" sz="1900" b="0" strike="noStrike" spc="-1">
                <a:solidFill>
                  <a:srgbClr val="414141"/>
                </a:solidFill>
                <a:latin typeface="Century Gothic"/>
              </a:rPr>
              <a:t>to suit their needs and preferences</a:t>
            </a:r>
            <a:endParaRPr lang="en-GB" sz="1900" b="0" strike="noStrike" spc="-1">
              <a:solidFill>
                <a:srgbClr val="000000"/>
              </a:solidFill>
              <a:latin typeface="Arial"/>
            </a:endParaRPr>
          </a:p>
        </p:txBody>
      </p:sp>
      <p:sp>
        <p:nvSpPr>
          <p:cNvPr id="407"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Young person-centred practice</a:t>
            </a:r>
            <a:endParaRPr lang="en-GB" sz="2800" b="0" strike="noStrike" spc="-1">
              <a:solidFill>
                <a:srgbClr val="000000"/>
              </a:solidFill>
              <a:latin typeface="Arial"/>
            </a:endParaRPr>
          </a:p>
        </p:txBody>
      </p:sp>
      <p:pic>
        <p:nvPicPr>
          <p:cNvPr id="408" name="Picture 5"/>
          <p:cNvPicPr/>
          <p:nvPr/>
        </p:nvPicPr>
        <p:blipFill>
          <a:blip r:embed="rId3"/>
          <a:stretch/>
        </p:blipFill>
        <p:spPr>
          <a:xfrm>
            <a:off x="9837000" y="540360"/>
            <a:ext cx="1619640" cy="1619640"/>
          </a:xfrm>
          <a:prstGeom prst="rect">
            <a:avLst/>
          </a:prstGeom>
          <a:ln w="0">
            <a:noFill/>
          </a:ln>
          <a:effectLst>
            <a:outerShdw blurRad="317520" dist="63360" dir="5400000" algn="ctr" rotWithShape="0">
              <a:srgbClr val="000000">
                <a:alpha val="25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PlaceHolder 1"/>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Considerations </a:t>
            </a:r>
            <a:r>
              <a:rPr lang="en-GB" sz="2800" b="1" strike="noStrike" spc="-1">
                <a:solidFill>
                  <a:srgbClr val="8C73AE"/>
                </a:solidFill>
                <a:latin typeface="Century Gothic"/>
              </a:rPr>
              <a:t>and adj</a:t>
            </a:r>
            <a:r>
              <a:rPr lang="en-GB" sz="2800" b="1" strike="noStrike" spc="-1">
                <a:solidFill>
                  <a:schemeClr val="accent4"/>
                </a:solidFill>
                <a:latin typeface="Century Gothic"/>
              </a:rPr>
              <a:t>ustments</a:t>
            </a:r>
            <a:endParaRPr lang="en-GB" sz="2800" b="0" strike="noStrike" spc="-1">
              <a:solidFill>
                <a:srgbClr val="000000"/>
              </a:solidFill>
              <a:latin typeface="Arial"/>
            </a:endParaRPr>
          </a:p>
        </p:txBody>
      </p:sp>
      <p:sp>
        <p:nvSpPr>
          <p:cNvPr id="410" name="Content Placeholder 3"/>
          <p:cNvSpPr/>
          <p:nvPr/>
        </p:nvSpPr>
        <p:spPr>
          <a:xfrm>
            <a:off x="1166400" y="1710360"/>
            <a:ext cx="9280440" cy="4379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ts val="2599"/>
              </a:lnSpc>
              <a:spcAft>
                <a:spcPts val="799"/>
              </a:spcAft>
              <a:tabLst>
                <a:tab pos="0" algn="l"/>
              </a:tabLst>
            </a:pPr>
            <a:r>
              <a:rPr lang="en-GB" sz="1900" b="1" strike="noStrike" spc="-1">
                <a:solidFill>
                  <a:srgbClr val="414141"/>
                </a:solidFill>
                <a:latin typeface="Century Gothic"/>
                <a:ea typeface="DejaVu Sans"/>
              </a:rPr>
              <a:t>Consider adjustments that can be made based </a:t>
            </a:r>
            <a:br>
              <a:rPr sz="1900"/>
            </a:br>
            <a:r>
              <a:rPr lang="en-GB" sz="1900" b="1" strike="noStrike" spc="-1">
                <a:solidFill>
                  <a:srgbClr val="414141"/>
                </a:solidFill>
                <a:latin typeface="Century Gothic"/>
                <a:ea typeface="DejaVu Sans"/>
              </a:rPr>
              <a:t>on the young person’s</a:t>
            </a:r>
            <a:endParaRPr lang="en-GB" sz="1900" b="0" strike="noStrike" spc="-1">
              <a:solidFill>
                <a:srgbClr val="000000"/>
              </a:solidFill>
              <a:latin typeface="Arial"/>
            </a:endParaRPr>
          </a:p>
          <a:p>
            <a:pPr marL="266760" lvl="1" indent="-266760">
              <a:lnSpc>
                <a:spcPts val="2599"/>
              </a:lnSpc>
              <a:spcBef>
                <a:spcPts val="1199"/>
              </a:spcBef>
              <a:spcAft>
                <a:spcPts val="799"/>
              </a:spcAft>
              <a:buClr>
                <a:srgbClr val="8C73AE"/>
              </a:buClr>
              <a:buSzPct val="120000"/>
              <a:buFont typeface="Wingdings" charset="2"/>
              <a:buChar char=""/>
              <a:tabLst>
                <a:tab pos="0" algn="l"/>
              </a:tabLst>
            </a:pPr>
            <a:r>
              <a:rPr lang="en-GB" sz="1900" b="1" strike="noStrike" spc="-1">
                <a:solidFill>
                  <a:schemeClr val="accent4"/>
                </a:solidFill>
                <a:latin typeface="Century Gothic"/>
                <a:ea typeface="DejaVu Sans"/>
              </a:rPr>
              <a:t>needs</a:t>
            </a:r>
            <a:r>
              <a:rPr lang="en-GB" sz="1900" b="0" strike="noStrike" spc="-1">
                <a:solidFill>
                  <a:srgbClr val="414141"/>
                </a:solidFill>
                <a:latin typeface="Century Gothic"/>
                <a:ea typeface="DejaVu Sans"/>
              </a:rPr>
              <a:t> (what are their drivers, motivators and goals?) </a:t>
            </a:r>
            <a:endParaRPr lang="en-GB" sz="1900" b="0" strike="noStrike" spc="-1">
              <a:solidFill>
                <a:srgbClr val="000000"/>
              </a:solidFill>
              <a:latin typeface="Arial"/>
            </a:endParaRPr>
          </a:p>
          <a:p>
            <a:pPr marL="266760" lvl="1" indent="-266760">
              <a:lnSpc>
                <a:spcPts val="2599"/>
              </a:lnSpc>
              <a:spcBef>
                <a:spcPts val="1199"/>
              </a:spcBef>
              <a:spcAft>
                <a:spcPts val="799"/>
              </a:spcAft>
              <a:buClr>
                <a:srgbClr val="8C73AE"/>
              </a:buClr>
              <a:buSzPct val="120000"/>
              <a:buFont typeface="Wingdings" charset="2"/>
              <a:buChar char=""/>
              <a:tabLst>
                <a:tab pos="0" algn="l"/>
              </a:tabLst>
            </a:pPr>
            <a:r>
              <a:rPr lang="en-GB" sz="1900" b="1" strike="noStrike" spc="-1">
                <a:solidFill>
                  <a:schemeClr val="accent4"/>
                </a:solidFill>
                <a:latin typeface="Century Gothic"/>
                <a:ea typeface="DejaVu Sans"/>
              </a:rPr>
              <a:t>requirements</a:t>
            </a:r>
            <a:r>
              <a:rPr lang="en-GB" sz="1900" b="1" strike="noStrike" spc="-1">
                <a:solidFill>
                  <a:srgbClr val="414141"/>
                </a:solidFill>
                <a:latin typeface="Century Gothic"/>
                <a:ea typeface="DejaVu Sans"/>
              </a:rPr>
              <a:t> </a:t>
            </a:r>
            <a:r>
              <a:rPr lang="en-GB" sz="1900" b="0" strike="noStrike" spc="-1">
                <a:solidFill>
                  <a:srgbClr val="414141"/>
                </a:solidFill>
                <a:latin typeface="Century Gothic"/>
                <a:ea typeface="DejaVu Sans"/>
              </a:rPr>
              <a:t>(what reasonable and actionable steps and changes </a:t>
            </a:r>
            <a:br>
              <a:rPr sz="1900"/>
            </a:br>
            <a:r>
              <a:rPr lang="en-GB" sz="1900" b="0" strike="noStrike" spc="-1">
                <a:solidFill>
                  <a:srgbClr val="414141"/>
                </a:solidFill>
                <a:latin typeface="Century Gothic"/>
                <a:ea typeface="DejaVu Sans"/>
              </a:rPr>
              <a:t>can be made that align to their needs?)</a:t>
            </a:r>
            <a:endParaRPr lang="en-GB" sz="1900" b="0" strike="noStrike" spc="-1">
              <a:solidFill>
                <a:srgbClr val="000000"/>
              </a:solidFill>
              <a:latin typeface="Arial"/>
            </a:endParaRPr>
          </a:p>
          <a:p>
            <a:pPr marL="266760" lvl="1" indent="-266760">
              <a:lnSpc>
                <a:spcPts val="2599"/>
              </a:lnSpc>
              <a:spcBef>
                <a:spcPts val="1199"/>
              </a:spcBef>
              <a:spcAft>
                <a:spcPts val="799"/>
              </a:spcAft>
              <a:buClr>
                <a:srgbClr val="8C73AE"/>
              </a:buClr>
              <a:buSzPct val="120000"/>
              <a:buFont typeface="Wingdings" charset="2"/>
              <a:buChar char=""/>
              <a:tabLst>
                <a:tab pos="0" algn="l"/>
              </a:tabLst>
            </a:pPr>
            <a:r>
              <a:rPr lang="en-GB" sz="1900" b="1" strike="noStrike" spc="-1">
                <a:solidFill>
                  <a:schemeClr val="accent4"/>
                </a:solidFill>
                <a:latin typeface="Century Gothic"/>
                <a:ea typeface="DejaVu Sans"/>
              </a:rPr>
              <a:t>circumstances</a:t>
            </a:r>
            <a:r>
              <a:rPr lang="en-GB" sz="1900" b="0" strike="noStrike" spc="-1">
                <a:solidFill>
                  <a:srgbClr val="414141"/>
                </a:solidFill>
                <a:latin typeface="Century Gothic"/>
                <a:ea typeface="DejaVu Sans"/>
              </a:rPr>
              <a:t> (what are their limitations, restrictions, access issues, influencers and where do they get support from?) </a:t>
            </a:r>
            <a:endParaRPr lang="en-GB" sz="1900" b="0" strike="noStrike" spc="-1">
              <a:solidFill>
                <a:srgbClr val="000000"/>
              </a:solidFill>
              <a:latin typeface="Arial"/>
            </a:endParaRPr>
          </a:p>
          <a:p>
            <a:pPr marL="266760" lvl="1" indent="-266760">
              <a:lnSpc>
                <a:spcPts val="2599"/>
              </a:lnSpc>
              <a:spcBef>
                <a:spcPts val="1199"/>
              </a:spcBef>
              <a:spcAft>
                <a:spcPts val="799"/>
              </a:spcAft>
              <a:buClr>
                <a:srgbClr val="8C73AE"/>
              </a:buClr>
              <a:buSzPct val="120000"/>
              <a:buFont typeface="Wingdings" charset="2"/>
              <a:buChar char=""/>
              <a:tabLst>
                <a:tab pos="0" algn="l"/>
              </a:tabLst>
            </a:pPr>
            <a:r>
              <a:rPr lang="en-GB" sz="1900" b="1" strike="noStrike" spc="-1">
                <a:solidFill>
                  <a:schemeClr val="accent4"/>
                </a:solidFill>
                <a:latin typeface="Century Gothic"/>
                <a:ea typeface="DejaVu Sans"/>
              </a:rPr>
              <a:t>preferences</a:t>
            </a:r>
            <a:r>
              <a:rPr lang="en-GB" sz="1900" b="0" strike="noStrike" spc="-1">
                <a:solidFill>
                  <a:schemeClr val="accent4"/>
                </a:solidFill>
                <a:latin typeface="Century Gothic"/>
                <a:ea typeface="DejaVu Sans"/>
              </a:rPr>
              <a:t> </a:t>
            </a:r>
            <a:r>
              <a:rPr lang="en-GB" sz="1900" b="0" strike="noStrike" spc="-1">
                <a:solidFill>
                  <a:srgbClr val="414141"/>
                </a:solidFill>
                <a:latin typeface="Century Gothic"/>
                <a:ea typeface="DejaVu Sans"/>
              </a:rPr>
              <a:t>(what are their communication and interaction options </a:t>
            </a:r>
            <a:br>
              <a:rPr sz="1900"/>
            </a:br>
            <a:r>
              <a:rPr lang="en-GB" sz="1900" b="0" strike="noStrike" spc="-1">
                <a:solidFill>
                  <a:srgbClr val="414141"/>
                </a:solidFill>
                <a:latin typeface="Century Gothic"/>
                <a:ea typeface="DejaVu Sans"/>
              </a:rPr>
              <a:t>– methods, timing, pace, location, one to one, groups etc.?)</a:t>
            </a:r>
            <a:endParaRPr lang="en-GB" sz="1900" b="0" strike="noStrike" spc="-1">
              <a:solidFill>
                <a:srgbClr val="000000"/>
              </a:solidFill>
              <a:latin typeface="Arial"/>
            </a:endParaRPr>
          </a:p>
        </p:txBody>
      </p:sp>
      <p:pic>
        <p:nvPicPr>
          <p:cNvPr id="411" name="Picture 1"/>
          <p:cNvPicPr/>
          <p:nvPr/>
        </p:nvPicPr>
        <p:blipFill>
          <a:blip r:embed="rId3"/>
          <a:stretch/>
        </p:blipFill>
        <p:spPr>
          <a:xfrm>
            <a:off x="9837000" y="540360"/>
            <a:ext cx="1619640" cy="1619640"/>
          </a:xfrm>
          <a:prstGeom prst="rect">
            <a:avLst/>
          </a:prstGeom>
          <a:ln w="0">
            <a:noFill/>
          </a:ln>
          <a:effectLst>
            <a:outerShdw blurRad="317520" dist="63360" dir="5400000" algn="ctr" rotWithShape="0">
              <a:srgbClr val="000000">
                <a:alpha val="25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PlaceHolder 1"/>
          <p:cNvSpPr>
            <a:spLocks noGrp="1"/>
          </p:cNvSpPr>
          <p:nvPr>
            <p:ph/>
          </p:nvPr>
        </p:nvSpPr>
        <p:spPr>
          <a:xfrm>
            <a:off x="1163520" y="2220840"/>
            <a:ext cx="4931640" cy="3838680"/>
          </a:xfrm>
          <a:prstGeom prst="rect">
            <a:avLst/>
          </a:prstGeom>
          <a:noFill/>
          <a:ln w="0">
            <a:noFill/>
          </a:ln>
        </p:spPr>
        <p:txBody>
          <a:bodyPr lIns="90000" tIns="45000" rIns="90000" bIns="45000" anchor="t">
            <a:noAutofit/>
          </a:bodyPr>
          <a:lstStyle/>
          <a:p>
            <a:pPr marL="266760" indent="-266760">
              <a:lnSpc>
                <a:spcPts val="2599"/>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Enjoy smoking</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Don’t recognise tobacco dependence</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Don’t identify as a person who smokes</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Feel immune to harm from smoking</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Think quitting will be easy</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Quit attempts are rarely successful</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Quitting is something they will do in the future</a:t>
            </a:r>
            <a:endParaRPr lang="en-GB" sz="1800" b="0" strike="noStrike" spc="-1" dirty="0">
              <a:solidFill>
                <a:srgbClr val="000000"/>
              </a:solidFill>
              <a:latin typeface="Arial"/>
            </a:endParaRPr>
          </a:p>
          <a:p>
            <a:pPr indent="0">
              <a:lnSpc>
                <a:spcPts val="2599"/>
              </a:lnSpc>
              <a:spcAft>
                <a:spcPts val="1500"/>
              </a:spcAft>
              <a:buNone/>
              <a:tabLst>
                <a:tab pos="0" algn="l"/>
              </a:tabLst>
            </a:pPr>
            <a:endParaRPr lang="en-GB" sz="1800" b="0" strike="noStrike" spc="-1" dirty="0">
              <a:solidFill>
                <a:srgbClr val="000000"/>
              </a:solidFill>
              <a:latin typeface="Arial"/>
            </a:endParaRPr>
          </a:p>
          <a:p>
            <a:pPr indent="0">
              <a:lnSpc>
                <a:spcPts val="2599"/>
              </a:lnSpc>
              <a:spcAft>
                <a:spcPts val="1500"/>
              </a:spcAft>
              <a:buNone/>
              <a:tabLst>
                <a:tab pos="0" algn="l"/>
              </a:tabLst>
            </a:pPr>
            <a:endParaRPr lang="en-GB" sz="1800" b="0" strike="noStrike" spc="-1" dirty="0">
              <a:solidFill>
                <a:srgbClr val="000000"/>
              </a:solidFill>
              <a:latin typeface="Arial"/>
            </a:endParaRPr>
          </a:p>
        </p:txBody>
      </p:sp>
      <p:sp>
        <p:nvSpPr>
          <p:cNvPr id="413" name="PlaceHolder 2"/>
          <p:cNvSpPr>
            <a:spLocks noGrp="1"/>
          </p:cNvSpPr>
          <p:nvPr>
            <p:ph type="title"/>
          </p:nvPr>
        </p:nvSpPr>
        <p:spPr>
          <a:xfrm>
            <a:off x="1163520" y="677880"/>
            <a:ext cx="10188000" cy="1042920"/>
          </a:xfrm>
          <a:prstGeom prst="rect">
            <a:avLst/>
          </a:prstGeom>
          <a:noFill/>
          <a:ln w="0">
            <a:noFill/>
          </a:ln>
        </p:spPr>
        <p:txBody>
          <a:bodyPr lIns="90000" tIns="45000" rIns="90000" bIns="45000" anchor="ctr">
            <a:noAutofit/>
          </a:bodyPr>
          <a:lstStyle/>
          <a:p>
            <a:pPr indent="0">
              <a:lnSpc>
                <a:spcPts val="3399"/>
              </a:lnSpc>
              <a:buNone/>
              <a:tabLst>
                <a:tab pos="0" algn="l"/>
              </a:tabLst>
            </a:pPr>
            <a:r>
              <a:rPr lang="en-GB" sz="2800" b="1" strike="noStrike" spc="-1">
                <a:solidFill>
                  <a:schemeClr val="accent4"/>
                </a:solidFill>
                <a:latin typeface="Century Gothic"/>
              </a:rPr>
              <a:t>What influences young people </a:t>
            </a:r>
            <a:br>
              <a:rPr sz="2800"/>
            </a:br>
            <a:r>
              <a:rPr lang="en-GB" sz="2800" b="1" strike="noStrike" spc="-1">
                <a:solidFill>
                  <a:schemeClr val="accent4"/>
                </a:solidFill>
                <a:latin typeface="Century Gothic"/>
              </a:rPr>
              <a:t>to stay smoking?</a:t>
            </a:r>
            <a:endParaRPr lang="en-GB" sz="2800" b="0" strike="noStrike" spc="-1">
              <a:solidFill>
                <a:srgbClr val="000000"/>
              </a:solidFill>
              <a:latin typeface="Arial"/>
            </a:endParaRPr>
          </a:p>
        </p:txBody>
      </p:sp>
      <p:sp>
        <p:nvSpPr>
          <p:cNvPr id="414" name="PlaceHolder 3"/>
          <p:cNvSpPr>
            <a:spLocks noGrp="1"/>
          </p:cNvSpPr>
          <p:nvPr>
            <p:ph/>
          </p:nvPr>
        </p:nvSpPr>
        <p:spPr>
          <a:xfrm>
            <a:off x="6714360" y="2220840"/>
            <a:ext cx="4637160" cy="3838680"/>
          </a:xfrm>
          <a:prstGeom prst="rect">
            <a:avLst/>
          </a:prstGeom>
          <a:noFill/>
          <a:ln w="0">
            <a:noFill/>
          </a:ln>
        </p:spPr>
        <p:txBody>
          <a:bodyPr lIns="90000" tIns="45000" rIns="90000" bIns="45000" anchor="t">
            <a:noAutofit/>
          </a:bodyPr>
          <a:lstStyle/>
          <a:p>
            <a:pPr marL="266760" indent="-266760">
              <a:lnSpc>
                <a:spcPts val="2599"/>
              </a:lnSpc>
              <a:spcBef>
                <a:spcPts val="800"/>
              </a:spcBef>
              <a:spcAft>
                <a:spcPts val="800"/>
              </a:spcAft>
              <a:buClr>
                <a:srgbClr val="8C73AE"/>
              </a:buClr>
              <a:buSzPct val="120000"/>
              <a:buFont typeface="Wingdings" charset="2"/>
              <a:buChar char=""/>
              <a:tabLst>
                <a:tab pos="0" algn="l"/>
              </a:tabLst>
            </a:pPr>
            <a:r>
              <a:rPr lang="en-GB" sz="1800" b="0" strike="noStrike" spc="-1" dirty="0">
                <a:solidFill>
                  <a:srgbClr val="414141"/>
                </a:solidFill>
                <a:latin typeface="Century Gothic"/>
              </a:rPr>
              <a:t>Negative views of adults’ support </a:t>
            </a:r>
            <a:br>
              <a:rPr sz="1800" dirty="0"/>
            </a:br>
            <a:r>
              <a:rPr lang="en-GB" sz="1800" b="0" strike="noStrike" spc="-1" dirty="0">
                <a:solidFill>
                  <a:srgbClr val="414141"/>
                </a:solidFill>
                <a:latin typeface="Century Gothic"/>
              </a:rPr>
              <a:t>and feeling judged</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tabLst>
                <a:tab pos="0" algn="l"/>
              </a:tabLst>
            </a:pPr>
            <a:r>
              <a:rPr lang="en-GB" sz="1800" b="0" strike="noStrike" spc="-1" dirty="0">
                <a:solidFill>
                  <a:srgbClr val="414141"/>
                </a:solidFill>
                <a:latin typeface="Century Gothic"/>
              </a:rPr>
              <a:t>Fear of alienation from peer groups</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tabLst>
                <a:tab pos="0" algn="l"/>
              </a:tabLst>
            </a:pPr>
            <a:r>
              <a:rPr lang="en-GB" sz="1800" b="0" strike="noStrike" spc="-1" dirty="0">
                <a:solidFill>
                  <a:srgbClr val="414141"/>
                </a:solidFill>
                <a:latin typeface="Century Gothic"/>
              </a:rPr>
              <a:t>Benefits of smoking outweigh quitting </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tabLst>
                <a:tab pos="0" algn="l"/>
              </a:tabLst>
            </a:pPr>
            <a:r>
              <a:rPr lang="en-GB" sz="1800" b="0" strike="noStrike" spc="-1" dirty="0">
                <a:solidFill>
                  <a:srgbClr val="414141"/>
                </a:solidFill>
                <a:latin typeface="Century Gothic"/>
              </a:rPr>
              <a:t>Alcohol and other drug use</a:t>
            </a:r>
            <a:endParaRPr lang="en-GB" sz="18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tabLst>
                <a:tab pos="0" algn="l"/>
              </a:tabLst>
            </a:pPr>
            <a:r>
              <a:rPr lang="en-GB" sz="1800" b="0" strike="noStrike" spc="-1" dirty="0">
                <a:solidFill>
                  <a:srgbClr val="414141"/>
                </a:solidFill>
                <a:latin typeface="Century Gothic"/>
              </a:rPr>
              <a:t>Underlying mental health difficulties </a:t>
            </a:r>
            <a:br>
              <a:rPr sz="1800" dirty="0"/>
            </a:br>
            <a:r>
              <a:rPr lang="en-GB" sz="1800" b="0" strike="noStrike" spc="-1" dirty="0">
                <a:solidFill>
                  <a:srgbClr val="414141"/>
                </a:solidFill>
                <a:latin typeface="Century Gothic"/>
              </a:rPr>
              <a:t>and neurodevelopmental problems</a:t>
            </a:r>
            <a:endParaRPr lang="en-GB" sz="1800" b="0" strike="noStrike" spc="-1" dirty="0">
              <a:solidFill>
                <a:srgbClr val="000000"/>
              </a:solidFill>
              <a:latin typeface="Arial"/>
            </a:endParaRPr>
          </a:p>
        </p:txBody>
      </p:sp>
      <p:pic>
        <p:nvPicPr>
          <p:cNvPr id="415" name="Picture 1"/>
          <p:cNvPicPr/>
          <p:nvPr/>
        </p:nvPicPr>
        <p:blipFill>
          <a:blip r:embed="rId3"/>
          <a:stretch/>
        </p:blipFill>
        <p:spPr>
          <a:xfrm>
            <a:off x="9837000" y="540360"/>
            <a:ext cx="1619640" cy="1619640"/>
          </a:xfrm>
          <a:prstGeom prst="rect">
            <a:avLst/>
          </a:prstGeom>
          <a:ln w="0">
            <a:noFill/>
          </a:ln>
          <a:effectLst>
            <a:outerShdw blurRad="317520" dist="63360" dir="5400000" algn="ctr" rotWithShape="0">
              <a:srgbClr val="000000">
                <a:alpha val="25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6" name="Group 1"/>
          <p:cNvGrpSpPr/>
          <p:nvPr/>
        </p:nvGrpSpPr>
        <p:grpSpPr>
          <a:xfrm>
            <a:off x="1693440" y="2473920"/>
            <a:ext cx="8804160" cy="1490400"/>
            <a:chOff x="1693440" y="2473920"/>
            <a:chExt cx="8804160" cy="1490400"/>
          </a:xfrm>
        </p:grpSpPr>
        <p:sp>
          <p:nvSpPr>
            <p:cNvPr id="417" name="TextBox 2"/>
            <p:cNvSpPr/>
            <p:nvPr/>
          </p:nvSpPr>
          <p:spPr>
            <a:xfrm>
              <a:off x="3184560" y="2473920"/>
              <a:ext cx="7313040" cy="1490400"/>
            </a:xfrm>
            <a:prstGeom prst="rect">
              <a:avLst/>
            </a:prstGeom>
            <a:solidFill>
              <a:schemeClr val="accent4">
                <a:lumMod val="50000"/>
              </a:schemeClr>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ea typeface="DejaVu Sans"/>
                </a:rPr>
                <a:t>What might influence young people’s decisions to stop smoking?</a:t>
              </a:r>
              <a:endParaRPr lang="en-GB" sz="2700" b="0" strike="noStrike" spc="-1">
                <a:solidFill>
                  <a:srgbClr val="FFFFFF"/>
                </a:solidFill>
                <a:latin typeface="Arial"/>
              </a:endParaRPr>
            </a:p>
          </p:txBody>
        </p:sp>
        <p:sp>
          <p:nvSpPr>
            <p:cNvPr id="418" name="TextBox 4"/>
            <p:cNvSpPr/>
            <p:nvPr/>
          </p:nvSpPr>
          <p:spPr>
            <a:xfrm>
              <a:off x="1693440" y="2473920"/>
              <a:ext cx="1490400" cy="149040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chemeClr val="accent4">
                      <a:lumMod val="50000"/>
                    </a:schemeClr>
                  </a:solidFill>
                  <a:latin typeface="Century Gothic"/>
                  <a:ea typeface="DejaVu Sans"/>
                </a:rPr>
                <a:t>3</a:t>
              </a:r>
              <a:endParaRPr lang="en-GB" sz="5000" b="0" strike="noStrike" spc="-1">
                <a:solidFill>
                  <a:srgbClr val="000000"/>
                </a:solidFill>
                <a:latin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PlaceHolder 1"/>
          <p:cNvSpPr>
            <a:spLocks noGrp="1"/>
          </p:cNvSpPr>
          <p:nvPr>
            <p:ph/>
          </p:nvPr>
        </p:nvSpPr>
        <p:spPr>
          <a:xfrm>
            <a:off x="1163520" y="1401840"/>
            <a:ext cx="10188000" cy="5190480"/>
          </a:xfrm>
          <a:prstGeom prst="rect">
            <a:avLst/>
          </a:prstGeom>
          <a:noFill/>
          <a:ln w="0">
            <a:noFill/>
          </a:ln>
        </p:spPr>
        <p:txBody>
          <a:bodyPr lIns="90000" tIns="45000" rIns="90000" bIns="45000" anchor="t">
            <a:noAutofit/>
          </a:bodyPr>
          <a:lstStyle/>
          <a:p>
            <a:pPr marL="266760" indent="-266760">
              <a:lnSpc>
                <a:spcPts val="2701"/>
              </a:lnSpc>
              <a:spcBef>
                <a:spcPts val="1199"/>
              </a:spcBef>
              <a:spcAft>
                <a:spcPts val="1199"/>
              </a:spcAft>
              <a:buClr>
                <a:srgbClr val="8C73AE"/>
              </a:buClr>
              <a:buSzPct val="120000"/>
              <a:buFont typeface="Wingdings" charset="2"/>
              <a:buChar char=""/>
            </a:pPr>
            <a:r>
              <a:rPr lang="en-US" sz="1900" b="0" strike="noStrike" spc="-1">
                <a:solidFill>
                  <a:srgbClr val="414141"/>
                </a:solidFill>
                <a:latin typeface="Century Gothic"/>
              </a:rPr>
              <a:t>With the use of nicotine vapes by young people getting more attention there </a:t>
            </a:r>
            <a:br>
              <a:rPr sz="1900"/>
            </a:br>
            <a:r>
              <a:rPr lang="en-US" sz="1900" b="0" strike="noStrike" spc="-1">
                <a:solidFill>
                  <a:srgbClr val="414141"/>
                </a:solidFill>
                <a:latin typeface="Century Gothic"/>
              </a:rPr>
              <a:t>is a danger that </a:t>
            </a:r>
            <a:r>
              <a:rPr lang="en-GB" sz="1900" b="0" strike="noStrike" spc="-1">
                <a:solidFill>
                  <a:srgbClr val="414141"/>
                </a:solidFill>
                <a:latin typeface="Century Gothic"/>
              </a:rPr>
              <a:t>smoking by young people may be neglected</a:t>
            </a:r>
            <a:endParaRPr lang="en-GB" sz="1900" b="0" strike="noStrike" spc="-1">
              <a:solidFill>
                <a:srgbClr val="000000"/>
              </a:solidFill>
              <a:latin typeface="Arial"/>
            </a:endParaRPr>
          </a:p>
          <a:p>
            <a:pPr marL="266760" indent="-266760">
              <a:lnSpc>
                <a:spcPts val="2701"/>
              </a:lnSpc>
              <a:spcBef>
                <a:spcPts val="1199"/>
              </a:spcBef>
              <a:spcAft>
                <a:spcPts val="1199"/>
              </a:spcAft>
              <a:buClr>
                <a:srgbClr val="8C73AE"/>
              </a:buClr>
              <a:buSzPct val="120000"/>
              <a:buFont typeface="Wingdings" charset="2"/>
              <a:buChar char=""/>
            </a:pPr>
            <a:r>
              <a:rPr lang="en-US" sz="1900" b="0" strike="noStrike" spc="-1">
                <a:solidFill>
                  <a:srgbClr val="414141"/>
                </a:solidFill>
                <a:latin typeface="Century Gothic"/>
              </a:rPr>
              <a:t>It is crucial to strengthen the focus on young people who smoke, the harm that smoking does and the benefits of stopping</a:t>
            </a:r>
            <a:endParaRPr lang="en-GB" sz="1900" b="0" strike="noStrike" spc="-1">
              <a:solidFill>
                <a:srgbClr val="000000"/>
              </a:solidFill>
              <a:latin typeface="Arial"/>
            </a:endParaRPr>
          </a:p>
          <a:p>
            <a:pPr marL="266760" indent="-266760">
              <a:lnSpc>
                <a:spcPts val="2701"/>
              </a:lnSpc>
              <a:spcBef>
                <a:spcPts val="1199"/>
              </a:spcBef>
              <a:spcAft>
                <a:spcPts val="1199"/>
              </a:spcAft>
              <a:buClr>
                <a:srgbClr val="8C73AE"/>
              </a:buClr>
              <a:buSzPct val="120000"/>
              <a:buFont typeface="Wingdings" charset="2"/>
              <a:buChar char=""/>
            </a:pPr>
            <a:r>
              <a:rPr lang="en-US" sz="1900" b="0" strike="noStrike" spc="-1">
                <a:solidFill>
                  <a:srgbClr val="414141"/>
                </a:solidFill>
                <a:latin typeface="Century Gothic"/>
              </a:rPr>
              <a:t>Everyone who works with young people needs to be able to respond to concerns about young people and smoking and, if possible, to offer support to stop smoking</a:t>
            </a:r>
            <a:endParaRPr lang="en-GB" sz="1900" b="0" strike="noStrike" spc="-1">
              <a:solidFill>
                <a:srgbClr val="000000"/>
              </a:solidFill>
              <a:latin typeface="Arial"/>
            </a:endParaRPr>
          </a:p>
          <a:p>
            <a:pPr marL="266760" indent="-266760">
              <a:lnSpc>
                <a:spcPts val="2701"/>
              </a:lnSpc>
              <a:spcBef>
                <a:spcPts val="1199"/>
              </a:spcBef>
              <a:spcAft>
                <a:spcPts val="1199"/>
              </a:spcAft>
              <a:buClr>
                <a:srgbClr val="8C73AE"/>
              </a:buClr>
              <a:buSzPct val="120000"/>
              <a:buFont typeface="Wingdings" charset="2"/>
              <a:buChar char=""/>
            </a:pPr>
            <a:r>
              <a:rPr lang="en-US" sz="1900" b="0" strike="noStrike" spc="-1">
                <a:solidFill>
                  <a:srgbClr val="414141"/>
                </a:solidFill>
                <a:latin typeface="Century Gothic"/>
              </a:rPr>
              <a:t>This training provides guidance on how to assist young people to stop smoking </a:t>
            </a:r>
            <a:br>
              <a:rPr sz="1900"/>
            </a:br>
            <a:r>
              <a:rPr lang="en-US" sz="1900" b="0" strike="noStrike" spc="-1">
                <a:solidFill>
                  <a:srgbClr val="414141"/>
                </a:solidFill>
                <a:latin typeface="Century Gothic"/>
              </a:rPr>
              <a:t>and is in support of the NCSCT Young people and stopping smoking briefing</a:t>
            </a:r>
            <a:endParaRPr lang="en-GB" sz="1900" b="0" strike="noStrike" spc="-1">
              <a:solidFill>
                <a:srgbClr val="000000"/>
              </a:solidFill>
              <a:latin typeface="Arial"/>
            </a:endParaRPr>
          </a:p>
          <a:p>
            <a:pPr marL="266760" indent="-266760">
              <a:lnSpc>
                <a:spcPts val="2701"/>
              </a:lnSpc>
              <a:spcAft>
                <a:spcPts val="1199"/>
              </a:spcAft>
              <a:buClr>
                <a:srgbClr val="8C73AE"/>
              </a:buClr>
              <a:buSzPct val="120000"/>
              <a:buFont typeface="Wingdings" charset="2"/>
              <a:buChar char=""/>
            </a:pPr>
            <a:r>
              <a:rPr lang="en-US" sz="1900" b="0" strike="noStrike" spc="-1">
                <a:solidFill>
                  <a:srgbClr val="414141"/>
                </a:solidFill>
                <a:latin typeface="Century Gothic"/>
              </a:rPr>
              <a:t>The training will cover how to communicate with young people about smoking and the support that can be offered to help them stop and become smoke free</a:t>
            </a:r>
            <a:endParaRPr lang="en-GB" sz="1900" b="0" strike="noStrike" spc="-1">
              <a:solidFill>
                <a:srgbClr val="000000"/>
              </a:solidFill>
              <a:latin typeface="Arial"/>
            </a:endParaRPr>
          </a:p>
        </p:txBody>
      </p:sp>
      <p:sp>
        <p:nvSpPr>
          <p:cNvPr id="340"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US" sz="2800" b="1" strike="noStrike" spc="-1">
                <a:solidFill>
                  <a:schemeClr val="accent4"/>
                </a:solidFill>
                <a:latin typeface="Century Gothic"/>
              </a:rPr>
              <a:t>Introduction</a:t>
            </a:r>
            <a:endParaRPr lang="en-GB" sz="2800" b="0" strike="noStrike" spc="-1">
              <a:solidFill>
                <a:srgbClr val="000000"/>
              </a:solidFill>
              <a:latin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PlaceHolder 1"/>
          <p:cNvSpPr>
            <a:spLocks noGrp="1"/>
          </p:cNvSpPr>
          <p:nvPr>
            <p:ph/>
          </p:nvPr>
        </p:nvSpPr>
        <p:spPr>
          <a:xfrm>
            <a:off x="5307840" y="712080"/>
            <a:ext cx="5798880" cy="5432760"/>
          </a:xfrm>
          <a:prstGeom prst="rect">
            <a:avLst/>
          </a:prstGeom>
          <a:noFill/>
          <a:ln w="0">
            <a:noFill/>
          </a:ln>
        </p:spPr>
        <p:txBody>
          <a:bodyPr lIns="252000" tIns="180000" rIns="252000" bIns="180000" anchor="ctr">
            <a:noAutofit/>
          </a:bodyPr>
          <a:lstStyle/>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Tried once and stopped</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Desire to save money</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Friends and peers stop smoking</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Want to look and feel better</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Current health issues e.g. respiratory</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Worried about the environment and climate</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Other people’s views</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Family history</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Dependence on tobacco</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Future health issues</a:t>
            </a:r>
            <a:endParaRPr lang="en-GB" sz="1900" b="0" strike="noStrike" spc="-1" dirty="0">
              <a:solidFill>
                <a:srgbClr val="000000"/>
              </a:solidFill>
              <a:latin typeface="Arial"/>
            </a:endParaRPr>
          </a:p>
          <a:p>
            <a:pPr marL="266760" indent="-266760">
              <a:lnSpc>
                <a:spcPts val="2701"/>
              </a:lnSpc>
              <a:spcBef>
                <a:spcPts val="600"/>
              </a:spcBef>
              <a:spcAft>
                <a:spcPts val="600"/>
              </a:spcAft>
              <a:buClr>
                <a:srgbClr val="8C73AE"/>
              </a:buClr>
              <a:buSzPct val="120000"/>
              <a:buFont typeface="Wingdings" charset="2"/>
              <a:buChar char=""/>
            </a:pPr>
            <a:r>
              <a:rPr lang="en-GB" sz="1900" b="0" strike="noStrike" spc="-1" dirty="0">
                <a:solidFill>
                  <a:srgbClr val="414141"/>
                </a:solidFill>
                <a:latin typeface="Century Gothic"/>
              </a:rPr>
              <a:t>Fluctuating motivation and ambivalence</a:t>
            </a:r>
            <a:endParaRPr lang="en-GB" sz="1900" b="0" strike="noStrike" spc="-1" dirty="0">
              <a:solidFill>
                <a:srgbClr val="000000"/>
              </a:solidFill>
              <a:latin typeface="Arial"/>
            </a:endParaRPr>
          </a:p>
        </p:txBody>
      </p:sp>
      <p:pic>
        <p:nvPicPr>
          <p:cNvPr id="420" name="Picture 4"/>
          <p:cNvPicPr/>
          <p:nvPr/>
        </p:nvPicPr>
        <p:blipFill>
          <a:blip r:embed="rId3"/>
          <a:stretch/>
        </p:blipFill>
        <p:spPr>
          <a:xfrm>
            <a:off x="9837000" y="540360"/>
            <a:ext cx="1619640" cy="1619640"/>
          </a:xfrm>
          <a:prstGeom prst="rect">
            <a:avLst/>
          </a:prstGeom>
          <a:ln w="0">
            <a:noFill/>
          </a:ln>
          <a:effectLst>
            <a:outerShdw blurRad="317520" dist="63360" dir="5400000" algn="ctr" rotWithShape="0">
              <a:srgbClr val="000000">
                <a:alpha val="25000"/>
              </a:srgbClr>
            </a:outerShdw>
          </a:effectLst>
        </p:spPr>
      </p:pic>
      <p:grpSp>
        <p:nvGrpSpPr>
          <p:cNvPr id="421" name="Group 9"/>
          <p:cNvGrpSpPr/>
          <p:nvPr/>
        </p:nvGrpSpPr>
        <p:grpSpPr>
          <a:xfrm>
            <a:off x="1268280" y="712080"/>
            <a:ext cx="3871080" cy="5432760"/>
            <a:chOff x="1268280" y="712080"/>
            <a:chExt cx="3871080" cy="5432760"/>
          </a:xfrm>
        </p:grpSpPr>
        <p:sp>
          <p:nvSpPr>
            <p:cNvPr id="422" name="Rectangle 5"/>
            <p:cNvSpPr/>
            <p:nvPr/>
          </p:nvSpPr>
          <p:spPr>
            <a:xfrm rot="18900000">
              <a:off x="4168800" y="3026880"/>
              <a:ext cx="803880" cy="80388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sp>
          <p:nvSpPr>
            <p:cNvPr id="423" name="Text Placeholder 3"/>
            <p:cNvSpPr/>
            <p:nvPr/>
          </p:nvSpPr>
          <p:spPr>
            <a:xfrm>
              <a:off x="1268280" y="712080"/>
              <a:ext cx="3595320" cy="5432760"/>
            </a:xfrm>
            <a:prstGeom prst="rect">
              <a:avLst/>
            </a:prstGeom>
            <a:solidFill>
              <a:schemeClr val="accent4"/>
            </a:solidFill>
            <a:ln w="0">
              <a:noFill/>
            </a:ln>
          </p:spPr>
          <p:style>
            <a:lnRef idx="0">
              <a:scrgbClr r="0" g="0" b="0"/>
            </a:lnRef>
            <a:fillRef idx="0">
              <a:scrgbClr r="0" g="0" b="0"/>
            </a:fillRef>
            <a:effectRef idx="0">
              <a:scrgbClr r="0" g="0" b="0"/>
            </a:effectRef>
            <a:fontRef idx="minor"/>
          </p:style>
          <p:txBody>
            <a:bodyPr lIns="396000" tIns="0" rIns="252000" bIns="252000" anchor="ctr">
              <a:noAutofit/>
            </a:bodyPr>
            <a:lstStyle/>
            <a:p>
              <a:pPr>
                <a:lnSpc>
                  <a:spcPts val="3801"/>
                </a:lnSpc>
                <a:spcAft>
                  <a:spcPts val="1500"/>
                </a:spcAft>
                <a:tabLst>
                  <a:tab pos="0" algn="l"/>
                </a:tabLst>
              </a:pPr>
              <a:r>
                <a:rPr lang="en-US" sz="2800" b="1" strike="noStrike" spc="-1">
                  <a:solidFill>
                    <a:srgbClr val="FFFFFF"/>
                  </a:solidFill>
                  <a:latin typeface="Century Gothic"/>
                  <a:ea typeface="DejaVu Sans"/>
                </a:rPr>
                <a:t>What might influence </a:t>
              </a:r>
              <a:br>
                <a:rPr sz="2800"/>
              </a:br>
              <a:r>
                <a:rPr lang="en-US" sz="2800" b="1" strike="noStrike" spc="-1">
                  <a:solidFill>
                    <a:srgbClr val="FFFFFF"/>
                  </a:solidFill>
                  <a:latin typeface="Century Gothic"/>
                  <a:ea typeface="DejaVu Sans"/>
                </a:rPr>
                <a:t>young people’s decisions to </a:t>
              </a:r>
              <a:br>
                <a:rPr sz="2800"/>
              </a:br>
              <a:r>
                <a:rPr lang="en-US" sz="2800" b="1" strike="noStrike" spc="-1">
                  <a:solidFill>
                    <a:srgbClr val="FFFFFF"/>
                  </a:solidFill>
                  <a:latin typeface="Century Gothic"/>
                  <a:ea typeface="DejaVu Sans"/>
                </a:rPr>
                <a:t>stop smoking?</a:t>
              </a:r>
              <a:endParaRPr lang="en-GB" sz="2800" b="0" strike="noStrike" spc="-1">
                <a:solidFill>
                  <a:srgbClr val="000000"/>
                </a:solidFill>
                <a:latin typeface="Arial"/>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PlaceHolder 1"/>
          <p:cNvSpPr>
            <a:spLocks noGrp="1"/>
          </p:cNvSpPr>
          <p:nvPr>
            <p:ph type="title"/>
          </p:nvPr>
        </p:nvSpPr>
        <p:spPr>
          <a:xfrm>
            <a:off x="715680" y="452880"/>
            <a:ext cx="11475720" cy="1042920"/>
          </a:xfrm>
          <a:prstGeom prst="rect">
            <a:avLst/>
          </a:prstGeom>
          <a:noFill/>
          <a:ln w="0">
            <a:noFill/>
          </a:ln>
        </p:spPr>
        <p:txBody>
          <a:bodyPr lIns="90000" tIns="45000" rIns="90000" bIns="45000" anchor="ctr">
            <a:noAutofit/>
          </a:bodyPr>
          <a:lstStyle/>
          <a:p>
            <a:pPr indent="0" algn="ctr">
              <a:lnSpc>
                <a:spcPts val="3200"/>
              </a:lnSpc>
              <a:buNone/>
              <a:tabLst>
                <a:tab pos="0" algn="l"/>
              </a:tabLst>
            </a:pPr>
            <a:r>
              <a:rPr lang="en-GB" sz="2800" b="1" strike="noStrike" spc="-1">
                <a:solidFill>
                  <a:schemeClr val="accent4"/>
                </a:solidFill>
                <a:latin typeface="Century Gothic"/>
              </a:rPr>
              <a:t>Changing perspectives around smoking</a:t>
            </a:r>
            <a:endParaRPr lang="en-GB" sz="2800" b="0" strike="noStrike" spc="-1">
              <a:solidFill>
                <a:srgbClr val="000000"/>
              </a:solidFill>
              <a:latin typeface="Arial"/>
            </a:endParaRPr>
          </a:p>
        </p:txBody>
      </p:sp>
      <p:sp>
        <p:nvSpPr>
          <p:cNvPr id="425" name="Flowchart: Summing Junction 7"/>
          <p:cNvSpPr/>
          <p:nvPr/>
        </p:nvSpPr>
        <p:spPr>
          <a:xfrm>
            <a:off x="4629600" y="2134800"/>
            <a:ext cx="3647880" cy="3372480"/>
          </a:xfrm>
          <a:prstGeom prst="flowChartSummingJunction">
            <a:avLst/>
          </a:prstGeom>
          <a:noFill/>
          <a:ln w="34925">
            <a:solidFill>
              <a:srgbClr val="E8E3EF"/>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GB" sz="1800" b="0" strike="noStrike" spc="-1">
              <a:solidFill>
                <a:schemeClr val="lt1"/>
              </a:solidFill>
              <a:latin typeface="Century Gothic"/>
              <a:ea typeface="DejaVu Sans"/>
            </a:endParaRPr>
          </a:p>
        </p:txBody>
      </p:sp>
      <p:sp>
        <p:nvSpPr>
          <p:cNvPr id="426" name="Flowchart: Alternate Process 3"/>
          <p:cNvSpPr/>
          <p:nvPr/>
        </p:nvSpPr>
        <p:spPr>
          <a:xfrm>
            <a:off x="1703880" y="1680840"/>
            <a:ext cx="3849480" cy="1756440"/>
          </a:xfrm>
          <a:prstGeom prst="flowChartAlternateProcess">
            <a:avLst/>
          </a:prstGeom>
          <a:solidFill>
            <a:srgbClr val="00BDFF"/>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ts val="2500"/>
              </a:lnSpc>
            </a:pPr>
            <a:r>
              <a:rPr lang="en-GB" sz="1800" b="0" strike="noStrike" spc="-1">
                <a:solidFill>
                  <a:schemeClr val="lt1"/>
                </a:solidFill>
                <a:latin typeface="Century Gothic"/>
                <a:ea typeface="DejaVu Sans"/>
              </a:rPr>
              <a:t>What are the pros </a:t>
            </a:r>
            <a:br>
              <a:rPr sz="1800"/>
            </a:br>
            <a:r>
              <a:rPr lang="en-GB" sz="1800" b="0" strike="noStrike" spc="-1">
                <a:solidFill>
                  <a:schemeClr val="lt1"/>
                </a:solidFill>
                <a:latin typeface="Century Gothic"/>
                <a:ea typeface="DejaVu Sans"/>
              </a:rPr>
              <a:t>and cons of smoking </a:t>
            </a:r>
            <a:br>
              <a:rPr sz="1800"/>
            </a:br>
            <a:r>
              <a:rPr lang="en-GB" sz="1800" b="0" strike="noStrike" spc="-1">
                <a:solidFill>
                  <a:schemeClr val="lt1"/>
                </a:solidFill>
                <a:latin typeface="Century Gothic"/>
                <a:ea typeface="DejaVu Sans"/>
              </a:rPr>
              <a:t>and of </a:t>
            </a:r>
            <a:r>
              <a:rPr lang="en-GB" sz="2100" b="1" strike="noStrike" spc="-1">
                <a:solidFill>
                  <a:schemeClr val="lt1"/>
                </a:solidFill>
                <a:latin typeface="Century Gothic"/>
                <a:ea typeface="DejaVu Sans"/>
              </a:rPr>
              <a:t>not</a:t>
            </a:r>
            <a:r>
              <a:rPr lang="en-GB" sz="1800" b="1" strike="noStrike" spc="-1">
                <a:solidFill>
                  <a:schemeClr val="lt1"/>
                </a:solidFill>
                <a:latin typeface="Century Gothic"/>
                <a:ea typeface="DejaVu Sans"/>
              </a:rPr>
              <a:t> </a:t>
            </a:r>
            <a:r>
              <a:rPr lang="en-GB" sz="1800" b="0" strike="noStrike" spc="-1">
                <a:solidFill>
                  <a:schemeClr val="lt1"/>
                </a:solidFill>
                <a:latin typeface="Century Gothic"/>
                <a:ea typeface="DejaVu Sans"/>
              </a:rPr>
              <a:t>smoking?</a:t>
            </a:r>
            <a:endParaRPr lang="en-GB" sz="1800" b="0" strike="noStrike" spc="-1">
              <a:solidFill>
                <a:srgbClr val="000000"/>
              </a:solidFill>
              <a:latin typeface="Arial"/>
            </a:endParaRPr>
          </a:p>
        </p:txBody>
      </p:sp>
      <p:sp>
        <p:nvSpPr>
          <p:cNvPr id="427" name="Flowchart: Alternate Process 4"/>
          <p:cNvSpPr/>
          <p:nvPr/>
        </p:nvSpPr>
        <p:spPr>
          <a:xfrm>
            <a:off x="7353360" y="1680840"/>
            <a:ext cx="3849480" cy="1756440"/>
          </a:xfrm>
          <a:prstGeom prst="flowChartAlternateProcess">
            <a:avLst/>
          </a:prstGeom>
          <a:solidFill>
            <a:schemeClr val="accent2"/>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ts val="2500"/>
              </a:lnSpc>
            </a:pPr>
            <a:r>
              <a:rPr lang="en-GB" sz="1800" b="0" strike="noStrike" spc="-1">
                <a:solidFill>
                  <a:schemeClr val="lt1"/>
                </a:solidFill>
                <a:latin typeface="Century Gothic"/>
                <a:ea typeface="DejaVu Sans"/>
              </a:rPr>
              <a:t>Re-imagine a smoke-free </a:t>
            </a:r>
            <a:br>
              <a:rPr sz="1800"/>
            </a:br>
            <a:r>
              <a:rPr lang="en-GB" sz="1800" b="0" strike="noStrike" spc="-1">
                <a:solidFill>
                  <a:schemeClr val="lt1"/>
                </a:solidFill>
                <a:latin typeface="Century Gothic"/>
                <a:ea typeface="DejaVu Sans"/>
              </a:rPr>
              <a:t>future as better than </a:t>
            </a:r>
            <a:br>
              <a:rPr sz="1800"/>
            </a:br>
            <a:r>
              <a:rPr lang="en-GB" sz="1800" b="0" strike="noStrike" spc="-1">
                <a:solidFill>
                  <a:schemeClr val="lt1"/>
                </a:solidFill>
                <a:latin typeface="Century Gothic"/>
                <a:ea typeface="DejaVu Sans"/>
              </a:rPr>
              <a:t>a smoke-filled future</a:t>
            </a:r>
            <a:endParaRPr lang="en-GB" sz="1800" b="0" strike="noStrike" spc="-1">
              <a:solidFill>
                <a:srgbClr val="000000"/>
              </a:solidFill>
              <a:latin typeface="Arial"/>
            </a:endParaRPr>
          </a:p>
        </p:txBody>
      </p:sp>
      <p:sp>
        <p:nvSpPr>
          <p:cNvPr id="428" name="Flowchart: Alternate Process 5"/>
          <p:cNvSpPr/>
          <p:nvPr/>
        </p:nvSpPr>
        <p:spPr>
          <a:xfrm>
            <a:off x="1703880" y="4204440"/>
            <a:ext cx="3849480" cy="1756440"/>
          </a:xfrm>
          <a:prstGeom prst="flowChartAlternateProcess">
            <a:avLst/>
          </a:prstGeom>
          <a:solidFill>
            <a:schemeClr val="accent5"/>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ts val="2500"/>
              </a:lnSpc>
            </a:pPr>
            <a:r>
              <a:rPr lang="en-GB" sz="1800" b="0" strike="noStrike" spc="-1">
                <a:solidFill>
                  <a:schemeClr val="lt1"/>
                </a:solidFill>
                <a:latin typeface="Century Gothic"/>
                <a:ea typeface="DejaVu Sans"/>
              </a:rPr>
              <a:t>Consider the benefits of stopping smoking – money, kudos, appearance, freedom, climate and health</a:t>
            </a:r>
            <a:endParaRPr lang="en-GB" sz="1800" b="0" strike="noStrike" spc="-1">
              <a:solidFill>
                <a:srgbClr val="000000"/>
              </a:solidFill>
              <a:latin typeface="Arial"/>
            </a:endParaRPr>
          </a:p>
        </p:txBody>
      </p:sp>
      <p:sp>
        <p:nvSpPr>
          <p:cNvPr id="429" name="Flowchart: Alternate Process 6"/>
          <p:cNvSpPr/>
          <p:nvPr/>
        </p:nvSpPr>
        <p:spPr>
          <a:xfrm>
            <a:off x="7353360" y="4204440"/>
            <a:ext cx="3849480" cy="1756440"/>
          </a:xfrm>
          <a:prstGeom prst="flowChartAlternateProcess">
            <a:avLst/>
          </a:prstGeom>
          <a:solidFill>
            <a:schemeClr val="accent3"/>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ts val="2500"/>
              </a:lnSpc>
            </a:pPr>
            <a:r>
              <a:rPr lang="en-GB" sz="1800" b="0" strike="noStrike" spc="-1">
                <a:solidFill>
                  <a:schemeClr val="lt1"/>
                </a:solidFill>
                <a:latin typeface="Century Gothic"/>
                <a:ea typeface="DejaVu Sans"/>
              </a:rPr>
              <a:t>Work together to create </a:t>
            </a:r>
            <a:br>
              <a:rPr sz="1800"/>
            </a:br>
            <a:r>
              <a:rPr lang="en-GB" sz="1800" b="0" strike="noStrike" spc="-1">
                <a:solidFill>
                  <a:schemeClr val="lt1"/>
                </a:solidFill>
                <a:latin typeface="Century Gothic"/>
                <a:ea typeface="DejaVu Sans"/>
              </a:rPr>
              <a:t>a smoke free culture </a:t>
            </a:r>
            <a:br>
              <a:rPr sz="1800"/>
            </a:br>
            <a:r>
              <a:rPr lang="en-GB" sz="1800" b="0" strike="noStrike" spc="-1">
                <a:solidFill>
                  <a:schemeClr val="lt1"/>
                </a:solidFill>
                <a:latin typeface="Century Gothic"/>
                <a:ea typeface="DejaVu Sans"/>
              </a:rPr>
              <a:t>and environment</a:t>
            </a:r>
            <a:endParaRPr lang="en-GB" sz="1800" b="0" strike="noStrike" spc="-1">
              <a:solidFill>
                <a:srgbClr val="000000"/>
              </a:solidFill>
              <a:latin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 name="Picture 4"/>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Lst>
          </a:blip>
          <a:stretch/>
        </p:blipFill>
        <p:spPr>
          <a:xfrm>
            <a:off x="0" y="0"/>
            <a:ext cx="12191400" cy="6857280"/>
          </a:xfrm>
          <a:prstGeom prst="rect">
            <a:avLst/>
          </a:prstGeom>
          <a:ln w="0">
            <a:noFill/>
          </a:ln>
        </p:spPr>
      </p:pic>
      <p:pic>
        <p:nvPicPr>
          <p:cNvPr id="3" name="Picture 2">
            <a:extLst>
              <a:ext uri="{FF2B5EF4-FFF2-40B4-BE49-F238E27FC236}">
                <a16:creationId xmlns:a16="http://schemas.microsoft.com/office/drawing/2014/main" id="{95B9D0F9-19F2-F9F5-4807-0DA4460584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3337" y="148029"/>
            <a:ext cx="4413605" cy="6561221"/>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PlaceHolder 1"/>
          <p:cNvSpPr>
            <a:spLocks noGrp="1"/>
          </p:cNvSpPr>
          <p:nvPr>
            <p:ph/>
          </p:nvPr>
        </p:nvSpPr>
        <p:spPr>
          <a:xfrm>
            <a:off x="1163520" y="1401840"/>
            <a:ext cx="10244880" cy="5223600"/>
          </a:xfrm>
          <a:prstGeom prst="rect">
            <a:avLst/>
          </a:prstGeom>
          <a:noFill/>
          <a:ln w="0">
            <a:noFill/>
          </a:ln>
        </p:spPr>
        <p:txBody>
          <a:bodyPr lIns="90000" tIns="45000" rIns="90000" bIns="45000" anchor="t">
            <a:noAutofit/>
          </a:bodyPr>
          <a:lstStyle/>
          <a:p>
            <a:pPr marL="266760" indent="-266760">
              <a:lnSpc>
                <a:spcPts val="2701"/>
              </a:lnSpc>
              <a:spcAft>
                <a:spcPts val="1000"/>
              </a:spcAft>
              <a:buClr>
                <a:srgbClr val="8C73AE"/>
              </a:buClr>
              <a:buSzPct val="120000"/>
              <a:buFont typeface="Wingdings" charset="2"/>
              <a:buChar char=""/>
            </a:pPr>
            <a:r>
              <a:rPr lang="en-GB" sz="1900" b="0" strike="noStrike" spc="-1" dirty="0">
                <a:solidFill>
                  <a:srgbClr val="414141"/>
                </a:solidFill>
                <a:latin typeface="Century Gothic"/>
              </a:rPr>
              <a:t>Living in an environment where </a:t>
            </a:r>
            <a:r>
              <a:rPr lang="en-GB" sz="1900" b="1" strike="noStrike" spc="-1" dirty="0">
                <a:solidFill>
                  <a:srgbClr val="8C73AE"/>
                </a:solidFill>
                <a:latin typeface="Century Gothic"/>
              </a:rPr>
              <a:t>smoking is normal </a:t>
            </a:r>
            <a:r>
              <a:rPr lang="en-GB" sz="1900" b="0" strike="noStrike" spc="-1" dirty="0">
                <a:solidFill>
                  <a:srgbClr val="414141"/>
                </a:solidFill>
                <a:latin typeface="Century Gothic"/>
              </a:rPr>
              <a:t>is a barrier to stopping smoking  </a:t>
            </a:r>
            <a:endParaRPr lang="en-GB" sz="1900" b="0" strike="noStrike" spc="-1" dirty="0">
              <a:solidFill>
                <a:srgbClr val="000000"/>
              </a:solidFill>
              <a:latin typeface="Arial"/>
            </a:endParaRPr>
          </a:p>
          <a:p>
            <a:pPr marL="266760" indent="-266760">
              <a:lnSpc>
                <a:spcPts val="2701"/>
              </a:lnSpc>
              <a:spcAft>
                <a:spcPts val="1000"/>
              </a:spcAft>
              <a:buClr>
                <a:srgbClr val="8C73AE"/>
              </a:buClr>
              <a:buSzPct val="120000"/>
              <a:buFont typeface="Wingdings" charset="2"/>
              <a:buChar char=""/>
            </a:pPr>
            <a:r>
              <a:rPr lang="en-GB" sz="1900" b="0" strike="noStrike" spc="-1" dirty="0">
                <a:solidFill>
                  <a:srgbClr val="414141"/>
                </a:solidFill>
                <a:latin typeface="Century Gothic"/>
              </a:rPr>
              <a:t>Creating a </a:t>
            </a:r>
            <a:r>
              <a:rPr lang="en-GB" sz="1900" b="1" strike="noStrike" spc="-1" dirty="0">
                <a:solidFill>
                  <a:srgbClr val="8C73AE"/>
                </a:solidFill>
                <a:latin typeface="Century Gothic"/>
              </a:rPr>
              <a:t>non-smoking environment </a:t>
            </a:r>
            <a:r>
              <a:rPr lang="en-GB" sz="1900" b="0" strike="noStrike" spc="-1" dirty="0">
                <a:solidFill>
                  <a:srgbClr val="414141"/>
                </a:solidFill>
                <a:latin typeface="Century Gothic"/>
              </a:rPr>
              <a:t>and culture by developing and implementing smokefree places and policies is crucial</a:t>
            </a:r>
            <a:endParaRPr lang="en-GB" sz="1900" b="0" strike="noStrike" spc="-1" dirty="0">
              <a:solidFill>
                <a:srgbClr val="000000"/>
              </a:solidFill>
              <a:latin typeface="Arial"/>
            </a:endParaRPr>
          </a:p>
          <a:p>
            <a:pPr marL="266760" indent="-266760">
              <a:lnSpc>
                <a:spcPts val="2701"/>
              </a:lnSpc>
              <a:spcAft>
                <a:spcPts val="1000"/>
              </a:spcAft>
              <a:buClr>
                <a:srgbClr val="8C73AE"/>
              </a:buClr>
              <a:buSzPct val="120000"/>
              <a:buFont typeface="Wingdings" charset="2"/>
              <a:buChar char=""/>
            </a:pPr>
            <a:r>
              <a:rPr lang="en-GB" sz="1900" b="0" strike="noStrike" spc="-1" dirty="0">
                <a:solidFill>
                  <a:srgbClr val="414141"/>
                </a:solidFill>
                <a:latin typeface="Century Gothic"/>
              </a:rPr>
              <a:t>Use those who previously smoked and who young people look up to as </a:t>
            </a:r>
            <a:r>
              <a:rPr lang="en-GB" sz="1900" b="1" strike="noStrike" spc="-1" dirty="0">
                <a:solidFill>
                  <a:srgbClr val="8C73AE"/>
                </a:solidFill>
                <a:latin typeface="Century Gothic"/>
              </a:rPr>
              <a:t>role models</a:t>
            </a:r>
            <a:endParaRPr lang="en-GB" sz="1900" b="0" strike="noStrike" spc="-1" dirty="0">
              <a:solidFill>
                <a:srgbClr val="000000"/>
              </a:solidFill>
              <a:latin typeface="Arial"/>
            </a:endParaRPr>
          </a:p>
          <a:p>
            <a:pPr marL="266760" indent="-266760">
              <a:lnSpc>
                <a:spcPts val="2701"/>
              </a:lnSpc>
              <a:spcAft>
                <a:spcPts val="1000"/>
              </a:spcAft>
              <a:buClr>
                <a:srgbClr val="8C73AE"/>
              </a:buClr>
              <a:buSzPct val="120000"/>
              <a:buFont typeface="Wingdings" charset="2"/>
              <a:buChar char=""/>
            </a:pPr>
            <a:r>
              <a:rPr lang="en-GB" sz="1900" b="0" strike="noStrike" spc="-1" dirty="0">
                <a:solidFill>
                  <a:srgbClr val="414141"/>
                </a:solidFill>
                <a:latin typeface="Century Gothic"/>
              </a:rPr>
              <a:t>Offer support for </a:t>
            </a:r>
            <a:r>
              <a:rPr lang="en-GB" sz="1900" b="1" strike="noStrike" spc="-1" dirty="0">
                <a:solidFill>
                  <a:srgbClr val="8C73AE"/>
                </a:solidFill>
                <a:latin typeface="Century Gothic"/>
              </a:rPr>
              <a:t>friends and family. </a:t>
            </a:r>
            <a:r>
              <a:rPr lang="en-GB" sz="1900" b="0" strike="noStrike" spc="-1" dirty="0">
                <a:solidFill>
                  <a:srgbClr val="414141"/>
                </a:solidFill>
                <a:latin typeface="Century Gothic"/>
              </a:rPr>
              <a:t>Seek support from </a:t>
            </a:r>
            <a:r>
              <a:rPr lang="en-GB" sz="1900" b="1" strike="noStrike" spc="-1" dirty="0">
                <a:solidFill>
                  <a:srgbClr val="8C73AE"/>
                </a:solidFill>
                <a:latin typeface="Century Gothic"/>
              </a:rPr>
              <a:t>local stop smoking services </a:t>
            </a:r>
            <a:r>
              <a:rPr lang="en-GB" sz="1900" b="0" strike="noStrike" spc="-1" dirty="0">
                <a:solidFill>
                  <a:srgbClr val="414141"/>
                </a:solidFill>
                <a:latin typeface="Century Gothic"/>
              </a:rPr>
              <a:t>for help with friends and family </a:t>
            </a:r>
            <a:endParaRPr lang="en-GB" sz="1900" b="0" strike="noStrike" spc="-1" dirty="0">
              <a:solidFill>
                <a:srgbClr val="000000"/>
              </a:solidFill>
              <a:latin typeface="Arial"/>
            </a:endParaRPr>
          </a:p>
          <a:p>
            <a:pPr marL="266760" indent="-266760">
              <a:lnSpc>
                <a:spcPts val="2701"/>
              </a:lnSpc>
              <a:spcAft>
                <a:spcPts val="1000"/>
              </a:spcAft>
              <a:buClr>
                <a:srgbClr val="8C73AE"/>
              </a:buClr>
              <a:buSzPct val="120000"/>
              <a:buFont typeface="Wingdings" charset="2"/>
              <a:buChar char=""/>
            </a:pPr>
            <a:r>
              <a:rPr lang="en-GB" sz="1900" b="0" strike="noStrike" spc="-1" dirty="0">
                <a:solidFill>
                  <a:srgbClr val="414141"/>
                </a:solidFill>
                <a:latin typeface="Century Gothic"/>
              </a:rPr>
              <a:t>Ensure </a:t>
            </a:r>
            <a:r>
              <a:rPr lang="en-GB" sz="1900" b="1" strike="noStrike" spc="-1" dirty="0">
                <a:solidFill>
                  <a:srgbClr val="8C73AE"/>
                </a:solidFill>
                <a:latin typeface="Century Gothic"/>
              </a:rPr>
              <a:t>consistency amongst all staff </a:t>
            </a:r>
            <a:r>
              <a:rPr lang="en-GB" sz="1900" b="0" strike="noStrike" spc="-1" dirty="0">
                <a:solidFill>
                  <a:srgbClr val="414141"/>
                </a:solidFill>
                <a:latin typeface="Century Gothic"/>
              </a:rPr>
              <a:t>in communicating to young people </a:t>
            </a:r>
            <a:br>
              <a:rPr sz="1900" dirty="0"/>
            </a:br>
            <a:r>
              <a:rPr lang="en-GB" sz="1900" b="0" strike="noStrike" spc="-1" dirty="0">
                <a:solidFill>
                  <a:srgbClr val="414141"/>
                </a:solidFill>
                <a:latin typeface="Century Gothic"/>
              </a:rPr>
              <a:t>about smoking and stopping</a:t>
            </a:r>
            <a:endParaRPr lang="en-GB" sz="1900" b="0" strike="noStrike" spc="-1" dirty="0">
              <a:solidFill>
                <a:srgbClr val="000000"/>
              </a:solidFill>
              <a:latin typeface="Arial"/>
            </a:endParaRPr>
          </a:p>
          <a:p>
            <a:pPr marL="266760" indent="-266760">
              <a:lnSpc>
                <a:spcPts val="2701"/>
              </a:lnSpc>
              <a:spcAft>
                <a:spcPts val="1000"/>
              </a:spcAft>
              <a:buClr>
                <a:srgbClr val="8C73AE"/>
              </a:buClr>
              <a:buSzPct val="120000"/>
              <a:buFont typeface="Wingdings" charset="2"/>
              <a:buChar char=""/>
            </a:pPr>
            <a:r>
              <a:rPr lang="en-GB" sz="1900" b="0" strike="noStrike" spc="-1" dirty="0">
                <a:solidFill>
                  <a:srgbClr val="414141"/>
                </a:solidFill>
                <a:latin typeface="Century Gothic"/>
              </a:rPr>
              <a:t>Reflect a </a:t>
            </a:r>
            <a:r>
              <a:rPr lang="en-GB" sz="1900" b="1" strike="noStrike" spc="-1" dirty="0">
                <a:solidFill>
                  <a:srgbClr val="8C73AE"/>
                </a:solidFill>
                <a:latin typeface="Century Gothic"/>
              </a:rPr>
              <a:t>non-punitive theme </a:t>
            </a:r>
            <a:r>
              <a:rPr lang="en-GB" sz="1900" b="0" strike="noStrike" spc="-1" dirty="0">
                <a:solidFill>
                  <a:srgbClr val="414141"/>
                </a:solidFill>
                <a:latin typeface="Century Gothic"/>
              </a:rPr>
              <a:t>throughout the organisation</a:t>
            </a:r>
            <a:endParaRPr lang="en-GB" sz="1900" b="0" strike="noStrike" spc="-1" dirty="0">
              <a:solidFill>
                <a:srgbClr val="000000"/>
              </a:solidFill>
              <a:latin typeface="Arial"/>
            </a:endParaRPr>
          </a:p>
          <a:p>
            <a:pPr marL="266760" indent="-266760">
              <a:lnSpc>
                <a:spcPts val="2701"/>
              </a:lnSpc>
              <a:spcAft>
                <a:spcPts val="1000"/>
              </a:spcAft>
              <a:buClr>
                <a:srgbClr val="8C73AE"/>
              </a:buClr>
              <a:buSzPct val="120000"/>
              <a:buFont typeface="Wingdings" charset="2"/>
              <a:buChar char=""/>
            </a:pPr>
            <a:r>
              <a:rPr lang="en-GB" sz="1900" b="0" strike="noStrike" spc="-1" dirty="0">
                <a:solidFill>
                  <a:srgbClr val="414141"/>
                </a:solidFill>
                <a:latin typeface="Century Gothic"/>
              </a:rPr>
              <a:t>Direct </a:t>
            </a:r>
            <a:r>
              <a:rPr lang="en-GB" sz="1900" b="1" strike="noStrike" spc="-1" dirty="0">
                <a:solidFill>
                  <a:srgbClr val="8C73AE"/>
                </a:solidFill>
                <a:latin typeface="Century Gothic"/>
              </a:rPr>
              <a:t>messages of hope and help </a:t>
            </a:r>
            <a:r>
              <a:rPr lang="en-GB" sz="1900" b="0" strike="noStrike" spc="-1" dirty="0">
                <a:solidFill>
                  <a:srgbClr val="414141"/>
                </a:solidFill>
                <a:latin typeface="Century Gothic"/>
              </a:rPr>
              <a:t>to young people</a:t>
            </a:r>
            <a:endParaRPr lang="en-GB" sz="1900" b="0" strike="noStrike" spc="-1" dirty="0">
              <a:solidFill>
                <a:srgbClr val="000000"/>
              </a:solidFill>
              <a:latin typeface="Arial"/>
            </a:endParaRPr>
          </a:p>
          <a:p>
            <a:pPr indent="0">
              <a:lnSpc>
                <a:spcPts val="2701"/>
              </a:lnSpc>
              <a:spcAft>
                <a:spcPts val="1500"/>
              </a:spcAft>
              <a:buNone/>
              <a:tabLst>
                <a:tab pos="0" algn="l"/>
              </a:tabLst>
            </a:pPr>
            <a:endParaRPr lang="en-GB" sz="1900" b="0" strike="noStrike" spc="-1" dirty="0">
              <a:solidFill>
                <a:srgbClr val="000000"/>
              </a:solidFill>
              <a:latin typeface="Arial"/>
            </a:endParaRPr>
          </a:p>
        </p:txBody>
      </p:sp>
      <p:sp>
        <p:nvSpPr>
          <p:cNvPr id="433"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Creating an environment for stopping smoking</a:t>
            </a:r>
            <a:endParaRPr lang="en-GB" sz="2800" b="0" strike="noStrike" spc="-1">
              <a:solidFill>
                <a:srgbClr val="000000"/>
              </a:solidFill>
              <a:latin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PlaceHolder 1"/>
          <p:cNvSpPr>
            <a:spLocks noGrp="1"/>
          </p:cNvSpPr>
          <p:nvPr>
            <p:ph/>
          </p:nvPr>
        </p:nvSpPr>
        <p:spPr>
          <a:xfrm>
            <a:off x="2989800" y="452160"/>
            <a:ext cx="6322320" cy="755280"/>
          </a:xfrm>
          <a:prstGeom prst="rect">
            <a:avLst/>
          </a:prstGeom>
          <a:noFill/>
          <a:ln w="0">
            <a:noFill/>
          </a:ln>
        </p:spPr>
        <p:txBody>
          <a:bodyPr lIns="90000" tIns="45000" rIns="90000" bIns="45000" anchor="ctr">
            <a:noAutofit/>
          </a:bodyPr>
          <a:lstStyle/>
          <a:p>
            <a:pPr indent="0" algn="ctr">
              <a:lnSpc>
                <a:spcPts val="2701"/>
              </a:lnSpc>
              <a:spcAft>
                <a:spcPts val="1500"/>
              </a:spcAft>
              <a:buNone/>
              <a:tabLst>
                <a:tab pos="0" algn="l"/>
              </a:tabLst>
            </a:pPr>
            <a:r>
              <a:rPr lang="en-GB" sz="3200" b="1" strike="noStrike" spc="-1">
                <a:solidFill>
                  <a:srgbClr val="FFFFFF"/>
                </a:solidFill>
                <a:latin typeface="Century Gothic"/>
              </a:rPr>
              <a:t>Messages of hope and help</a:t>
            </a:r>
            <a:endParaRPr lang="en-GB" sz="3200" b="0" strike="noStrike" spc="-1">
              <a:solidFill>
                <a:srgbClr val="000000"/>
              </a:solidFill>
              <a:latin typeface="Arial"/>
            </a:endParaRPr>
          </a:p>
        </p:txBody>
      </p:sp>
      <p:grpSp>
        <p:nvGrpSpPr>
          <p:cNvPr id="435" name="Group 7"/>
          <p:cNvGrpSpPr/>
          <p:nvPr/>
        </p:nvGrpSpPr>
        <p:grpSpPr>
          <a:xfrm>
            <a:off x="975960" y="1476360"/>
            <a:ext cx="3267000" cy="1654200"/>
            <a:chOff x="975960" y="1476360"/>
            <a:chExt cx="3267000" cy="1654200"/>
          </a:xfrm>
        </p:grpSpPr>
        <p:sp>
          <p:nvSpPr>
            <p:cNvPr id="436" name="Oval Callout 9"/>
            <p:cNvSpPr/>
            <p:nvPr/>
          </p:nvSpPr>
          <p:spPr>
            <a:xfrm>
              <a:off x="975960" y="1476360"/>
              <a:ext cx="3267000" cy="1654200"/>
            </a:xfrm>
            <a:prstGeom prst="wedgeEllipseCallout">
              <a:avLst>
                <a:gd name="adj1" fmla="val -42261"/>
                <a:gd name="adj2" fmla="val 62606"/>
              </a:avLst>
            </a:prstGeom>
            <a:solidFill>
              <a:srgbClr val="00B1FF"/>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chemeClr val="lt1"/>
                </a:solidFill>
                <a:latin typeface="Century Gothic"/>
                <a:ea typeface="DejaVu Sans"/>
              </a:endParaRPr>
            </a:p>
          </p:txBody>
        </p:sp>
        <p:sp>
          <p:nvSpPr>
            <p:cNvPr id="437" name="TextBox 10"/>
            <p:cNvSpPr/>
            <p:nvPr/>
          </p:nvSpPr>
          <p:spPr>
            <a:xfrm>
              <a:off x="1220040" y="1774080"/>
              <a:ext cx="2715840" cy="100944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Autofit/>
            </a:bodyPr>
            <a:lstStyle/>
            <a:p>
              <a:pPr algn="ctr">
                <a:lnSpc>
                  <a:spcPts val="2100"/>
                </a:lnSpc>
                <a:spcBef>
                  <a:spcPts val="499"/>
                </a:spcBef>
                <a:spcAft>
                  <a:spcPts val="499"/>
                </a:spcAft>
              </a:pPr>
              <a:r>
                <a:rPr lang="en-US" sz="1700" b="0" strike="noStrike" spc="-1">
                  <a:solidFill>
                    <a:srgbClr val="FFFFFF"/>
                  </a:solidFill>
                  <a:latin typeface="Century Gothic"/>
                  <a:ea typeface="DejaVu Sans"/>
                </a:rPr>
                <a:t>Stopping smoking </a:t>
              </a:r>
              <a:br>
                <a:rPr sz="1700"/>
              </a:br>
              <a:r>
                <a:rPr lang="en-US" sz="1700" b="0" strike="noStrike" spc="-1">
                  <a:solidFill>
                    <a:srgbClr val="FFFFFF"/>
                  </a:solidFill>
                  <a:latin typeface="Century Gothic"/>
                  <a:ea typeface="DejaVu Sans"/>
                </a:rPr>
                <a:t>is not something you </a:t>
              </a:r>
              <a:br>
                <a:rPr sz="1700"/>
              </a:br>
              <a:r>
                <a:rPr lang="en-US" sz="1700" b="0" strike="noStrike" spc="-1">
                  <a:solidFill>
                    <a:srgbClr val="FFFFFF"/>
                  </a:solidFill>
                  <a:latin typeface="Century Gothic"/>
                  <a:ea typeface="DejaVu Sans"/>
                </a:rPr>
                <a:t>have to do alone</a:t>
              </a:r>
              <a:endParaRPr lang="en-GB" sz="1700" b="0" strike="noStrike" spc="-1">
                <a:solidFill>
                  <a:srgbClr val="000000"/>
                </a:solidFill>
                <a:latin typeface="Arial"/>
              </a:endParaRPr>
            </a:p>
          </p:txBody>
        </p:sp>
      </p:grpSp>
      <p:grpSp>
        <p:nvGrpSpPr>
          <p:cNvPr id="438" name="Group 11"/>
          <p:cNvGrpSpPr/>
          <p:nvPr/>
        </p:nvGrpSpPr>
        <p:grpSpPr>
          <a:xfrm>
            <a:off x="975960" y="3868200"/>
            <a:ext cx="3182400" cy="1942920"/>
            <a:chOff x="975960" y="3868200"/>
            <a:chExt cx="3182400" cy="1942920"/>
          </a:xfrm>
        </p:grpSpPr>
        <p:sp>
          <p:nvSpPr>
            <p:cNvPr id="439" name="Oval Callout 12"/>
            <p:cNvSpPr/>
            <p:nvPr/>
          </p:nvSpPr>
          <p:spPr>
            <a:xfrm>
              <a:off x="975960" y="3868200"/>
              <a:ext cx="3182400" cy="1942920"/>
            </a:xfrm>
            <a:prstGeom prst="wedgeEllipseCallout">
              <a:avLst>
                <a:gd name="adj1" fmla="val -42261"/>
                <a:gd name="adj2" fmla="val 62606"/>
              </a:avLst>
            </a:prstGeom>
            <a:solidFill>
              <a:srgbClr val="8ECC3E"/>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rgbClr val="59BE9C"/>
                </a:solidFill>
                <a:latin typeface="Century Gothic"/>
                <a:ea typeface="DejaVu Sans"/>
              </a:endParaRPr>
            </a:p>
          </p:txBody>
        </p:sp>
        <p:sp>
          <p:nvSpPr>
            <p:cNvPr id="440" name="TextBox 13"/>
            <p:cNvSpPr/>
            <p:nvPr/>
          </p:nvSpPr>
          <p:spPr>
            <a:xfrm>
              <a:off x="1006200" y="3897360"/>
              <a:ext cx="3151800" cy="190620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rmAutofit/>
            </a:bodyPr>
            <a:lstStyle/>
            <a:p>
              <a:pPr algn="ctr">
                <a:lnSpc>
                  <a:spcPts val="2100"/>
                </a:lnSpc>
                <a:spcBef>
                  <a:spcPts val="499"/>
                </a:spcBef>
                <a:spcAft>
                  <a:spcPts val="499"/>
                </a:spcAft>
              </a:pPr>
              <a:r>
                <a:rPr lang="en-US" sz="1700" b="0" strike="noStrike" spc="-1">
                  <a:solidFill>
                    <a:srgbClr val="FFFFFF"/>
                  </a:solidFill>
                  <a:latin typeface="Century Gothic"/>
                  <a:ea typeface="DejaVu Sans"/>
                </a:rPr>
                <a:t>Many young </a:t>
              </a:r>
              <a:br>
                <a:rPr sz="1700"/>
              </a:br>
              <a:r>
                <a:rPr lang="en-US" sz="1700" b="0" strike="noStrike" spc="-1">
                  <a:solidFill>
                    <a:srgbClr val="FFFFFF"/>
                  </a:solidFill>
                  <a:latin typeface="Century Gothic"/>
                  <a:ea typeface="DejaVu Sans"/>
                </a:rPr>
                <a:t>people who have </a:t>
              </a:r>
              <a:br>
                <a:rPr sz="1700"/>
              </a:br>
              <a:r>
                <a:rPr lang="en-US" sz="1700" b="0" strike="noStrike" spc="-1">
                  <a:solidFill>
                    <a:srgbClr val="FFFFFF"/>
                  </a:solidFill>
                  <a:latin typeface="Century Gothic"/>
                  <a:ea typeface="DejaVu Sans"/>
                </a:rPr>
                <a:t>smoked have managed</a:t>
              </a:r>
              <a:br>
                <a:rPr sz="1700"/>
              </a:br>
              <a:r>
                <a:rPr lang="en-US" sz="1700" b="0" strike="noStrike" spc="-1">
                  <a:solidFill>
                    <a:srgbClr val="FFFFFF"/>
                  </a:solidFill>
                  <a:latin typeface="Century Gothic"/>
                  <a:ea typeface="DejaVu Sans"/>
                </a:rPr>
                <a:t> to quit and stay </a:t>
              </a:r>
              <a:br>
                <a:rPr sz="1700"/>
              </a:br>
              <a:r>
                <a:rPr lang="en-US" sz="1700" b="0" strike="noStrike" spc="-1">
                  <a:solidFill>
                    <a:srgbClr val="FFFFFF"/>
                  </a:solidFill>
                  <a:latin typeface="Century Gothic"/>
                  <a:ea typeface="DejaVu Sans"/>
                </a:rPr>
                <a:t>smoke free</a:t>
              </a:r>
              <a:endParaRPr lang="en-GB" sz="1700" b="0" strike="noStrike" spc="-1">
                <a:solidFill>
                  <a:srgbClr val="000000"/>
                </a:solidFill>
                <a:latin typeface="Arial"/>
              </a:endParaRPr>
            </a:p>
          </p:txBody>
        </p:sp>
      </p:grpSp>
      <p:grpSp>
        <p:nvGrpSpPr>
          <p:cNvPr id="441" name="Group 14"/>
          <p:cNvGrpSpPr/>
          <p:nvPr/>
        </p:nvGrpSpPr>
        <p:grpSpPr>
          <a:xfrm>
            <a:off x="8164800" y="3884400"/>
            <a:ext cx="2886480" cy="1910160"/>
            <a:chOff x="8164800" y="3884400"/>
            <a:chExt cx="2886480" cy="1910160"/>
          </a:xfrm>
        </p:grpSpPr>
        <p:sp>
          <p:nvSpPr>
            <p:cNvPr id="442" name="Oval Callout 15"/>
            <p:cNvSpPr/>
            <p:nvPr/>
          </p:nvSpPr>
          <p:spPr>
            <a:xfrm>
              <a:off x="8164800" y="3884400"/>
              <a:ext cx="2886480" cy="1910160"/>
            </a:xfrm>
            <a:prstGeom prst="wedgeEllipseCallout">
              <a:avLst>
                <a:gd name="adj1" fmla="val -42261"/>
                <a:gd name="adj2" fmla="val 62606"/>
              </a:avLst>
            </a:prstGeom>
            <a:solidFill>
              <a:schemeClr val="accent2"/>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chemeClr val="lt1"/>
                </a:solidFill>
                <a:latin typeface="Century Gothic"/>
                <a:ea typeface="DejaVu Sans"/>
              </a:endParaRPr>
            </a:p>
          </p:txBody>
        </p:sp>
        <p:sp>
          <p:nvSpPr>
            <p:cNvPr id="443" name="TextBox 16"/>
            <p:cNvSpPr/>
            <p:nvPr/>
          </p:nvSpPr>
          <p:spPr>
            <a:xfrm>
              <a:off x="8228520" y="3907440"/>
              <a:ext cx="2770200" cy="187380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rmAutofit/>
            </a:bodyPr>
            <a:lstStyle/>
            <a:p>
              <a:pPr algn="ctr">
                <a:lnSpc>
                  <a:spcPts val="2100"/>
                </a:lnSpc>
                <a:spcBef>
                  <a:spcPts val="499"/>
                </a:spcBef>
                <a:spcAft>
                  <a:spcPts val="499"/>
                </a:spcAft>
              </a:pPr>
              <a:r>
                <a:rPr lang="en-US" sz="1700" b="0" strike="noStrike" spc="-1">
                  <a:solidFill>
                    <a:srgbClr val="FFFFFF"/>
                  </a:solidFill>
                  <a:latin typeface="Century Gothic"/>
                  <a:ea typeface="DejaVu Sans"/>
                </a:rPr>
                <a:t>It is a big decision </a:t>
              </a:r>
              <a:br>
                <a:rPr sz="1700"/>
              </a:br>
              <a:r>
                <a:rPr lang="en-US" sz="1700" b="0" strike="noStrike" spc="-1">
                  <a:solidFill>
                    <a:srgbClr val="FFFFFF"/>
                  </a:solidFill>
                  <a:latin typeface="Century Gothic"/>
                  <a:ea typeface="DejaVu Sans"/>
                </a:rPr>
                <a:t>to quit and I am here </a:t>
              </a:r>
              <a:br>
                <a:rPr sz="1700"/>
              </a:br>
              <a:r>
                <a:rPr lang="en-US" sz="1700" b="0" strike="noStrike" spc="-1">
                  <a:solidFill>
                    <a:srgbClr val="FFFFFF"/>
                  </a:solidFill>
                  <a:latin typeface="Century Gothic"/>
                  <a:ea typeface="DejaVu Sans"/>
                </a:rPr>
                <a:t>to support you</a:t>
              </a:r>
              <a:endParaRPr lang="en-GB" sz="1700" b="0" strike="noStrike" spc="-1">
                <a:solidFill>
                  <a:srgbClr val="000000"/>
                </a:solidFill>
                <a:latin typeface="Arial"/>
              </a:endParaRPr>
            </a:p>
          </p:txBody>
        </p:sp>
      </p:grpSp>
      <p:grpSp>
        <p:nvGrpSpPr>
          <p:cNvPr id="444" name="Group 17"/>
          <p:cNvGrpSpPr/>
          <p:nvPr/>
        </p:nvGrpSpPr>
        <p:grpSpPr>
          <a:xfrm>
            <a:off x="8164800" y="1343880"/>
            <a:ext cx="2886480" cy="1919160"/>
            <a:chOff x="8164800" y="1343880"/>
            <a:chExt cx="2886480" cy="1919160"/>
          </a:xfrm>
        </p:grpSpPr>
        <p:sp>
          <p:nvSpPr>
            <p:cNvPr id="445" name="Oval Callout 18"/>
            <p:cNvSpPr/>
            <p:nvPr/>
          </p:nvSpPr>
          <p:spPr>
            <a:xfrm>
              <a:off x="8164800" y="1352880"/>
              <a:ext cx="2886480" cy="1910160"/>
            </a:xfrm>
            <a:prstGeom prst="wedgeEllipseCallout">
              <a:avLst>
                <a:gd name="adj1" fmla="val -42261"/>
                <a:gd name="adj2" fmla="val 62606"/>
              </a:avLst>
            </a:prstGeom>
            <a:solidFill>
              <a:srgbClr val="F79645"/>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chemeClr val="lt1"/>
                </a:solidFill>
                <a:latin typeface="Century Gothic"/>
                <a:ea typeface="DejaVu Sans"/>
              </a:endParaRPr>
            </a:p>
          </p:txBody>
        </p:sp>
        <p:sp>
          <p:nvSpPr>
            <p:cNvPr id="446" name="TextBox 19"/>
            <p:cNvSpPr/>
            <p:nvPr/>
          </p:nvSpPr>
          <p:spPr>
            <a:xfrm>
              <a:off x="8195040" y="1343880"/>
              <a:ext cx="2845080" cy="191880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Autofit/>
            </a:bodyPr>
            <a:lstStyle/>
            <a:p>
              <a:pPr algn="ctr">
                <a:lnSpc>
                  <a:spcPts val="2100"/>
                </a:lnSpc>
                <a:spcBef>
                  <a:spcPts val="499"/>
                </a:spcBef>
                <a:spcAft>
                  <a:spcPts val="499"/>
                </a:spcAft>
              </a:pPr>
              <a:r>
                <a:rPr lang="en-US" sz="1700" b="0" strike="noStrike" spc="-1">
                  <a:solidFill>
                    <a:srgbClr val="FFFFFF"/>
                  </a:solidFill>
                  <a:latin typeface="Century Gothic"/>
                  <a:ea typeface="DejaVu Sans"/>
                </a:rPr>
                <a:t>You made a </a:t>
              </a:r>
              <a:br>
                <a:rPr sz="1700"/>
              </a:br>
              <a:r>
                <a:rPr lang="en-US" sz="1700" b="0" strike="noStrike" spc="-1">
                  <a:solidFill>
                    <a:srgbClr val="FFFFFF"/>
                  </a:solidFill>
                  <a:latin typeface="Century Gothic"/>
                  <a:ea typeface="DejaVu Sans"/>
                </a:rPr>
                <a:t>choice to smoke.</a:t>
              </a:r>
              <a:br>
                <a:rPr sz="1700"/>
              </a:br>
              <a:r>
                <a:rPr lang="en-US" sz="1700" b="0" strike="noStrike" spc="-1">
                  <a:solidFill>
                    <a:srgbClr val="FFFFFF"/>
                  </a:solidFill>
                  <a:latin typeface="Century Gothic"/>
                  <a:ea typeface="DejaVu Sans"/>
                </a:rPr>
                <a:t> It is also your right </a:t>
              </a:r>
              <a:br>
                <a:rPr sz="1700"/>
              </a:br>
              <a:r>
                <a:rPr lang="en-US" sz="1700" b="0" strike="noStrike" spc="-1">
                  <a:solidFill>
                    <a:srgbClr val="FFFFFF"/>
                  </a:solidFill>
                  <a:latin typeface="Century Gothic"/>
                  <a:ea typeface="DejaVu Sans"/>
                </a:rPr>
                <a:t>to make the choice </a:t>
              </a:r>
              <a:br>
                <a:rPr sz="1700"/>
              </a:br>
              <a:r>
                <a:rPr lang="en-US" sz="1700" b="0" strike="noStrike" spc="-1">
                  <a:solidFill>
                    <a:srgbClr val="FFFFFF"/>
                  </a:solidFill>
                  <a:latin typeface="Century Gothic"/>
                  <a:ea typeface="DejaVu Sans"/>
                </a:rPr>
                <a:t>to quit</a:t>
              </a:r>
              <a:endParaRPr lang="en-GB" sz="1700" b="0" strike="noStrike" spc="-1">
                <a:solidFill>
                  <a:srgbClr val="000000"/>
                </a:solidFill>
                <a:latin typeface="Arial"/>
              </a:endParaRPr>
            </a:p>
          </p:txBody>
        </p:sp>
      </p:grpSp>
      <p:grpSp>
        <p:nvGrpSpPr>
          <p:cNvPr id="447" name="Group 20"/>
          <p:cNvGrpSpPr/>
          <p:nvPr/>
        </p:nvGrpSpPr>
        <p:grpSpPr>
          <a:xfrm>
            <a:off x="5124240" y="1603800"/>
            <a:ext cx="2158920" cy="1399320"/>
            <a:chOff x="5124240" y="1603800"/>
            <a:chExt cx="2158920" cy="1399320"/>
          </a:xfrm>
        </p:grpSpPr>
        <p:sp>
          <p:nvSpPr>
            <p:cNvPr id="448" name="Oval Callout 21"/>
            <p:cNvSpPr/>
            <p:nvPr/>
          </p:nvSpPr>
          <p:spPr>
            <a:xfrm>
              <a:off x="5124240" y="1603800"/>
              <a:ext cx="2158920" cy="1385280"/>
            </a:xfrm>
            <a:prstGeom prst="wedgeEllipseCallout">
              <a:avLst>
                <a:gd name="adj1" fmla="val -42261"/>
                <a:gd name="adj2" fmla="val 62606"/>
              </a:avLst>
            </a:prstGeom>
            <a:solidFill>
              <a:srgbClr val="EF71A0"/>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rgbClr val="59BE9C"/>
                </a:solidFill>
                <a:latin typeface="Century Gothic"/>
                <a:ea typeface="DejaVu Sans"/>
              </a:endParaRPr>
            </a:p>
          </p:txBody>
        </p:sp>
        <p:sp>
          <p:nvSpPr>
            <p:cNvPr id="449" name="TextBox 22"/>
            <p:cNvSpPr/>
            <p:nvPr/>
          </p:nvSpPr>
          <p:spPr>
            <a:xfrm>
              <a:off x="5144760" y="1624680"/>
              <a:ext cx="2138400" cy="137844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rmAutofit/>
            </a:bodyPr>
            <a:lstStyle/>
            <a:p>
              <a:pPr algn="ctr">
                <a:lnSpc>
                  <a:spcPts val="2100"/>
                </a:lnSpc>
                <a:spcBef>
                  <a:spcPts val="499"/>
                </a:spcBef>
                <a:spcAft>
                  <a:spcPts val="499"/>
                </a:spcAft>
              </a:pPr>
              <a:r>
                <a:rPr lang="en-US" sz="1700" b="0" strike="noStrike" spc="-1">
                  <a:solidFill>
                    <a:srgbClr val="FFFFFF"/>
                  </a:solidFill>
                  <a:latin typeface="Century Gothic"/>
                  <a:ea typeface="DejaVu Sans"/>
                </a:rPr>
                <a:t>Most people </a:t>
              </a:r>
              <a:br>
                <a:rPr sz="1700"/>
              </a:br>
              <a:r>
                <a:rPr lang="en-US" sz="1700" b="0" strike="noStrike" spc="-1">
                  <a:solidFill>
                    <a:srgbClr val="FFFFFF"/>
                  </a:solidFill>
                  <a:latin typeface="Century Gothic"/>
                  <a:ea typeface="DejaVu Sans"/>
                </a:rPr>
                <a:t>don’t smoke</a:t>
              </a:r>
              <a:endParaRPr lang="en-GB" sz="1700" b="0" strike="noStrike" spc="-1">
                <a:solidFill>
                  <a:srgbClr val="000000"/>
                </a:solidFill>
                <a:latin typeface="Arial"/>
              </a:endParaRPr>
            </a:p>
          </p:txBody>
        </p:sp>
      </p:grpSp>
      <p:grpSp>
        <p:nvGrpSpPr>
          <p:cNvPr id="450" name="Group 26"/>
          <p:cNvGrpSpPr/>
          <p:nvPr/>
        </p:nvGrpSpPr>
        <p:grpSpPr>
          <a:xfrm>
            <a:off x="4776480" y="3946680"/>
            <a:ext cx="2770200" cy="1785600"/>
            <a:chOff x="4776480" y="3946680"/>
            <a:chExt cx="2770200" cy="1785600"/>
          </a:xfrm>
        </p:grpSpPr>
        <p:sp>
          <p:nvSpPr>
            <p:cNvPr id="451" name="Oval Callout 24"/>
            <p:cNvSpPr/>
            <p:nvPr/>
          </p:nvSpPr>
          <p:spPr>
            <a:xfrm>
              <a:off x="4776480" y="3946680"/>
              <a:ext cx="2770200" cy="1767600"/>
            </a:xfrm>
            <a:prstGeom prst="wedgeEllipseCallout">
              <a:avLst>
                <a:gd name="adj1" fmla="val -42261"/>
                <a:gd name="adj2" fmla="val 62606"/>
              </a:avLst>
            </a:prstGeom>
            <a:solidFill>
              <a:schemeClr val="accent4"/>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rgbClr val="59BE9C"/>
                </a:solidFill>
                <a:latin typeface="Century Gothic"/>
                <a:ea typeface="DejaVu Sans"/>
              </a:endParaRPr>
            </a:p>
          </p:txBody>
        </p:sp>
        <p:sp>
          <p:nvSpPr>
            <p:cNvPr id="452" name="TextBox 25"/>
            <p:cNvSpPr/>
            <p:nvPr/>
          </p:nvSpPr>
          <p:spPr>
            <a:xfrm>
              <a:off x="4802760" y="3973320"/>
              <a:ext cx="2743920" cy="175896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rmAutofit/>
            </a:bodyPr>
            <a:lstStyle/>
            <a:p>
              <a:pPr algn="ctr">
                <a:lnSpc>
                  <a:spcPts val="2100"/>
                </a:lnSpc>
                <a:spcBef>
                  <a:spcPts val="499"/>
                </a:spcBef>
                <a:spcAft>
                  <a:spcPts val="499"/>
                </a:spcAft>
              </a:pPr>
              <a:r>
                <a:rPr lang="en-US" sz="1700" b="0" strike="noStrike" spc="-1">
                  <a:solidFill>
                    <a:srgbClr val="FFFFFF"/>
                  </a:solidFill>
                  <a:latin typeface="Century Gothic"/>
                  <a:ea typeface="DejaVu Sans"/>
                </a:rPr>
                <a:t>You can always </a:t>
              </a:r>
              <a:br>
                <a:rPr sz="1700"/>
              </a:br>
              <a:r>
                <a:rPr lang="en-US" sz="1700" b="0" strike="noStrike" spc="-1">
                  <a:solidFill>
                    <a:srgbClr val="FFFFFF"/>
                  </a:solidFill>
                  <a:latin typeface="Century Gothic"/>
                  <a:ea typeface="DejaVu Sans"/>
                </a:rPr>
                <a:t>come back to </a:t>
              </a:r>
              <a:br>
                <a:rPr sz="1700"/>
              </a:br>
              <a:r>
                <a:rPr lang="en-US" sz="1700" b="0" strike="noStrike" spc="-1">
                  <a:solidFill>
                    <a:srgbClr val="FFFFFF"/>
                  </a:solidFill>
                  <a:latin typeface="Century Gothic"/>
                  <a:ea typeface="DejaVu Sans"/>
                </a:rPr>
                <a:t>see me when </a:t>
              </a:r>
              <a:br>
                <a:rPr sz="1700"/>
              </a:br>
              <a:r>
                <a:rPr lang="en-US" sz="1700" b="0" strike="noStrike" spc="-1">
                  <a:solidFill>
                    <a:srgbClr val="FFFFFF"/>
                  </a:solidFill>
                  <a:latin typeface="Century Gothic"/>
                  <a:ea typeface="DejaVu Sans"/>
                </a:rPr>
                <a:t>you are ready</a:t>
              </a:r>
              <a:endParaRPr lang="en-GB" sz="1700" b="0" strike="noStrike" spc="-1">
                <a:solidFill>
                  <a:srgbClr val="000000"/>
                </a:solidFill>
                <a:latin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3" name="Group 1"/>
          <p:cNvGrpSpPr/>
          <p:nvPr/>
        </p:nvGrpSpPr>
        <p:grpSpPr>
          <a:xfrm>
            <a:off x="1693440" y="2473920"/>
            <a:ext cx="8804160" cy="1490400"/>
            <a:chOff x="1693440" y="2473920"/>
            <a:chExt cx="8804160" cy="1490400"/>
          </a:xfrm>
        </p:grpSpPr>
        <p:sp>
          <p:nvSpPr>
            <p:cNvPr id="454" name="TextBox 2"/>
            <p:cNvSpPr/>
            <p:nvPr/>
          </p:nvSpPr>
          <p:spPr>
            <a:xfrm>
              <a:off x="3184560" y="2473920"/>
              <a:ext cx="7313040" cy="1490400"/>
            </a:xfrm>
            <a:prstGeom prst="rect">
              <a:avLst/>
            </a:prstGeom>
            <a:solidFill>
              <a:schemeClr val="accent4">
                <a:lumMod val="50000"/>
              </a:schemeClr>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ea typeface="DejaVu Sans"/>
                </a:rPr>
                <a:t>Communicating with young people about smoking and stopping smoking</a:t>
              </a:r>
              <a:endParaRPr lang="en-GB" sz="2700" b="0" strike="noStrike" spc="-1">
                <a:solidFill>
                  <a:srgbClr val="FFFFFF"/>
                </a:solidFill>
                <a:latin typeface="Arial"/>
              </a:endParaRPr>
            </a:p>
          </p:txBody>
        </p:sp>
        <p:sp>
          <p:nvSpPr>
            <p:cNvPr id="455" name="TextBox 4"/>
            <p:cNvSpPr/>
            <p:nvPr/>
          </p:nvSpPr>
          <p:spPr>
            <a:xfrm>
              <a:off x="1693440" y="2473920"/>
              <a:ext cx="1490400" cy="149040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chemeClr val="accent4">
                      <a:lumMod val="50000"/>
                    </a:schemeClr>
                  </a:solidFill>
                  <a:latin typeface="Century Gothic"/>
                  <a:ea typeface="DejaVu Sans"/>
                </a:rPr>
                <a:t>4</a:t>
              </a:r>
              <a:endParaRPr lang="en-GB" sz="5000" b="0" strike="noStrike" spc="-1">
                <a:solidFill>
                  <a:srgbClr val="000000"/>
                </a:solidFill>
                <a:latin typeface="Aria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PlaceHolder 1"/>
          <p:cNvSpPr>
            <a:spLocks noGrp="1"/>
          </p:cNvSpPr>
          <p:nvPr>
            <p:ph/>
          </p:nvPr>
        </p:nvSpPr>
        <p:spPr>
          <a:xfrm>
            <a:off x="1163520" y="1664280"/>
            <a:ext cx="10188000" cy="4957200"/>
          </a:xfrm>
          <a:prstGeom prst="rect">
            <a:avLst/>
          </a:prstGeom>
          <a:noFill/>
          <a:ln w="0">
            <a:noFill/>
          </a:ln>
        </p:spPr>
        <p:txBody>
          <a:bodyPr lIns="90000" tIns="45000" rIns="90000" bIns="45000" anchor="t">
            <a:noAutofit/>
          </a:bodyPr>
          <a:lstStyle/>
          <a:p>
            <a:pPr marL="266760" indent="-266760">
              <a:lnSpc>
                <a:spcPts val="2599"/>
              </a:lnSpc>
              <a:spcAft>
                <a:spcPts val="1000"/>
              </a:spcAft>
              <a:buClr>
                <a:srgbClr val="8C73AE"/>
              </a:buClr>
              <a:buSzPct val="120000"/>
              <a:buFont typeface="Wingdings" charset="2"/>
              <a:buChar char=""/>
            </a:pPr>
            <a:r>
              <a:rPr lang="en-GB" sz="1900" b="0" strike="noStrike" spc="-1" dirty="0">
                <a:solidFill>
                  <a:srgbClr val="414141"/>
                </a:solidFill>
                <a:latin typeface="Century Gothic"/>
              </a:rPr>
              <a:t>Know where and when to </a:t>
            </a:r>
            <a:r>
              <a:rPr lang="en-GB" sz="1900" b="1" strike="noStrike" spc="-1" dirty="0">
                <a:solidFill>
                  <a:srgbClr val="8C73AE"/>
                </a:solidFill>
                <a:latin typeface="Century Gothic"/>
              </a:rPr>
              <a:t>start the conversation</a:t>
            </a:r>
            <a:endParaRPr lang="en-GB" sz="1900" b="0" strike="noStrike" spc="-1" dirty="0">
              <a:solidFill>
                <a:srgbClr val="000000"/>
              </a:solidFill>
              <a:latin typeface="Arial"/>
            </a:endParaRPr>
          </a:p>
          <a:p>
            <a:pPr marL="266760" indent="-266760">
              <a:lnSpc>
                <a:spcPts val="2599"/>
              </a:lnSpc>
              <a:spcAft>
                <a:spcPts val="1000"/>
              </a:spcAft>
              <a:buClr>
                <a:srgbClr val="8C73AE"/>
              </a:buClr>
              <a:buSzPct val="120000"/>
              <a:buFont typeface="Wingdings" charset="2"/>
              <a:buChar char=""/>
            </a:pPr>
            <a:r>
              <a:rPr lang="en-GB" sz="1900" b="0" strike="noStrike" spc="-1" dirty="0">
                <a:solidFill>
                  <a:srgbClr val="414141"/>
                </a:solidFill>
                <a:latin typeface="Century Gothic"/>
              </a:rPr>
              <a:t>Create an</a:t>
            </a:r>
            <a:r>
              <a:rPr lang="en-GB" sz="1900" b="0" strike="noStrike" spc="-1" dirty="0">
                <a:solidFill>
                  <a:schemeClr val="accent4"/>
                </a:solidFill>
                <a:latin typeface="Century Gothic"/>
              </a:rPr>
              <a:t> </a:t>
            </a:r>
            <a:r>
              <a:rPr lang="en-GB" sz="1900" b="1" strike="noStrike" spc="-1" dirty="0">
                <a:solidFill>
                  <a:srgbClr val="8C73AE"/>
                </a:solidFill>
                <a:latin typeface="Century Gothic"/>
              </a:rPr>
              <a:t>environment of safety</a:t>
            </a:r>
            <a:r>
              <a:rPr lang="en-GB" sz="1900" b="0" strike="noStrike" spc="-1" dirty="0">
                <a:solidFill>
                  <a:srgbClr val="414141"/>
                </a:solidFill>
                <a:latin typeface="Century Gothic"/>
              </a:rPr>
              <a:t>, comfort and trust whilst retaining </a:t>
            </a:r>
            <a:br>
              <a:rPr sz="1900" dirty="0"/>
            </a:br>
            <a:r>
              <a:rPr lang="en-GB" sz="1900" b="0" strike="noStrike" spc="-1" dirty="0">
                <a:solidFill>
                  <a:srgbClr val="414141"/>
                </a:solidFill>
                <a:latin typeface="Century Gothic"/>
              </a:rPr>
              <a:t>a sense of caring authority </a:t>
            </a:r>
            <a:endParaRPr lang="en-GB" sz="1900" b="0" strike="noStrike" spc="-1" dirty="0">
              <a:solidFill>
                <a:srgbClr val="000000"/>
              </a:solidFill>
              <a:latin typeface="Arial"/>
            </a:endParaRPr>
          </a:p>
          <a:p>
            <a:pPr marL="266760" indent="-266760">
              <a:lnSpc>
                <a:spcPts val="2599"/>
              </a:lnSpc>
              <a:spcAft>
                <a:spcPts val="1000"/>
              </a:spcAft>
              <a:buClr>
                <a:srgbClr val="8C73AE"/>
              </a:buClr>
              <a:buSzPct val="120000"/>
              <a:buFont typeface="Wingdings" charset="2"/>
              <a:buChar char=""/>
            </a:pPr>
            <a:r>
              <a:rPr lang="en-GB" sz="1900" b="0" strike="noStrike" spc="-1" dirty="0">
                <a:solidFill>
                  <a:srgbClr val="414141"/>
                </a:solidFill>
                <a:latin typeface="Century Gothic"/>
              </a:rPr>
              <a:t>Consider the </a:t>
            </a:r>
            <a:r>
              <a:rPr lang="en-GB" sz="1900" b="1" strike="noStrike" spc="-1" dirty="0">
                <a:solidFill>
                  <a:srgbClr val="8C73AE"/>
                </a:solidFill>
                <a:latin typeface="Century Gothic"/>
              </a:rPr>
              <a:t>fears, blocks, concerns and worries </a:t>
            </a:r>
            <a:r>
              <a:rPr lang="en-GB" sz="1900" b="0" strike="noStrike" spc="-1" dirty="0">
                <a:solidFill>
                  <a:srgbClr val="414141"/>
                </a:solidFill>
                <a:latin typeface="Century Gothic"/>
              </a:rPr>
              <a:t>that young people have </a:t>
            </a:r>
            <a:br>
              <a:rPr sz="1900" dirty="0"/>
            </a:br>
            <a:r>
              <a:rPr lang="en-GB" sz="1900" b="0" strike="noStrike" spc="-1" dirty="0">
                <a:solidFill>
                  <a:srgbClr val="414141"/>
                </a:solidFill>
                <a:latin typeface="Century Gothic"/>
              </a:rPr>
              <a:t>about communicating with specific reference to smoking or similar topics</a:t>
            </a:r>
            <a:endParaRPr lang="en-GB" sz="1900" b="0" strike="noStrike" spc="-1" dirty="0">
              <a:solidFill>
                <a:srgbClr val="000000"/>
              </a:solidFill>
              <a:latin typeface="Arial"/>
            </a:endParaRPr>
          </a:p>
          <a:p>
            <a:pPr marL="266760" indent="-266760">
              <a:lnSpc>
                <a:spcPts val="2599"/>
              </a:lnSpc>
              <a:spcAft>
                <a:spcPts val="1000"/>
              </a:spcAft>
              <a:buClr>
                <a:srgbClr val="8C73AE"/>
              </a:buClr>
              <a:buSzPct val="120000"/>
              <a:buFont typeface="Wingdings" charset="2"/>
              <a:buChar char=""/>
            </a:pPr>
            <a:r>
              <a:rPr lang="en-GB" sz="1900" b="0" strike="noStrike" spc="-1" dirty="0">
                <a:solidFill>
                  <a:srgbClr val="414141"/>
                </a:solidFill>
                <a:latin typeface="Century Gothic"/>
              </a:rPr>
              <a:t>Focus on </a:t>
            </a:r>
            <a:r>
              <a:rPr lang="en-GB" sz="1900" b="1" strike="noStrike" spc="-1" dirty="0">
                <a:solidFill>
                  <a:srgbClr val="8C73AE"/>
                </a:solidFill>
                <a:latin typeface="Century Gothic"/>
              </a:rPr>
              <a:t>building rapport </a:t>
            </a:r>
            <a:r>
              <a:rPr lang="en-GB" sz="1900" b="0" strike="noStrike" spc="-1" dirty="0">
                <a:solidFill>
                  <a:srgbClr val="414141"/>
                </a:solidFill>
                <a:latin typeface="Century Gothic"/>
              </a:rPr>
              <a:t>and avoid being judgmental, </a:t>
            </a:r>
            <a:r>
              <a:rPr lang="en-GB" sz="1900" b="1" strike="noStrike" spc="-1" dirty="0">
                <a:solidFill>
                  <a:srgbClr val="8C73AE"/>
                </a:solidFill>
                <a:latin typeface="Century Gothic"/>
              </a:rPr>
              <a:t>offer hope</a:t>
            </a:r>
            <a:endParaRPr lang="en-GB" sz="1900" b="0" strike="noStrike" spc="-1" dirty="0">
              <a:solidFill>
                <a:srgbClr val="000000"/>
              </a:solidFill>
              <a:latin typeface="Arial"/>
            </a:endParaRPr>
          </a:p>
          <a:p>
            <a:pPr marL="266760" indent="-266760">
              <a:lnSpc>
                <a:spcPts val="2599"/>
              </a:lnSpc>
              <a:spcAft>
                <a:spcPts val="1000"/>
              </a:spcAft>
              <a:buClr>
                <a:srgbClr val="8C73AE"/>
              </a:buClr>
              <a:buSzPct val="120000"/>
              <a:buFont typeface="Wingdings" charset="2"/>
              <a:buChar char=""/>
            </a:pPr>
            <a:r>
              <a:rPr lang="en-GB" sz="1900" b="0" strike="noStrike" spc="-1" dirty="0">
                <a:solidFill>
                  <a:srgbClr val="414141"/>
                </a:solidFill>
                <a:latin typeface="Century Gothic"/>
              </a:rPr>
              <a:t>Recognise </a:t>
            </a:r>
            <a:r>
              <a:rPr lang="en-GB" sz="1900" b="1" strike="noStrike" spc="-1" dirty="0">
                <a:solidFill>
                  <a:srgbClr val="8C73AE"/>
                </a:solidFill>
                <a:latin typeface="Century Gothic"/>
              </a:rPr>
              <a:t>their perspective </a:t>
            </a:r>
            <a:r>
              <a:rPr lang="en-GB" sz="1900" b="0" strike="noStrike" spc="-1" dirty="0">
                <a:solidFill>
                  <a:srgbClr val="414141"/>
                </a:solidFill>
                <a:latin typeface="Century Gothic"/>
              </a:rPr>
              <a:t>verses an adult perspective – </a:t>
            </a:r>
            <a:r>
              <a:rPr lang="en-GB" sz="1900" b="1" strike="noStrike" spc="-1" dirty="0">
                <a:solidFill>
                  <a:srgbClr val="8C73AE"/>
                </a:solidFill>
                <a:latin typeface="Century Gothic"/>
              </a:rPr>
              <a:t>change the language</a:t>
            </a:r>
            <a:endParaRPr lang="en-GB" sz="1900" b="0" strike="noStrike" spc="-1" dirty="0">
              <a:solidFill>
                <a:srgbClr val="000000"/>
              </a:solidFill>
              <a:latin typeface="Arial"/>
            </a:endParaRPr>
          </a:p>
          <a:p>
            <a:pPr marL="266760" indent="-266760">
              <a:lnSpc>
                <a:spcPts val="2599"/>
              </a:lnSpc>
              <a:spcAft>
                <a:spcPts val="1000"/>
              </a:spcAft>
              <a:buClr>
                <a:srgbClr val="8C73AE"/>
              </a:buClr>
              <a:buSzPct val="120000"/>
              <a:buFont typeface="Wingdings" charset="2"/>
              <a:buChar char=""/>
            </a:pPr>
            <a:r>
              <a:rPr lang="en-GB" sz="1900" b="1" strike="noStrike" spc="-1" dirty="0">
                <a:solidFill>
                  <a:srgbClr val="8C73AE"/>
                </a:solidFill>
                <a:latin typeface="Century Gothic"/>
              </a:rPr>
              <a:t> </a:t>
            </a:r>
            <a:r>
              <a:rPr lang="en-GB" sz="1900" b="0" strike="noStrike" spc="-1" dirty="0">
                <a:solidFill>
                  <a:srgbClr val="414141"/>
                </a:solidFill>
                <a:latin typeface="Century Gothic"/>
              </a:rPr>
              <a:t>Use </a:t>
            </a:r>
            <a:r>
              <a:rPr lang="en-GB" sz="1900" b="1" strike="noStrike" spc="-1" dirty="0">
                <a:solidFill>
                  <a:srgbClr val="8C73AE"/>
                </a:solidFill>
                <a:latin typeface="Century Gothic"/>
              </a:rPr>
              <a:t>effective communication </a:t>
            </a:r>
            <a:r>
              <a:rPr lang="en-GB" sz="1900" b="0" strike="noStrike" spc="-1" dirty="0">
                <a:solidFill>
                  <a:srgbClr val="414141"/>
                </a:solidFill>
                <a:latin typeface="Century Gothic"/>
              </a:rPr>
              <a:t>skills and tools to build and maintain engagement</a:t>
            </a:r>
            <a:endParaRPr lang="en-GB" sz="1900" b="0" strike="noStrike" spc="-1" dirty="0">
              <a:solidFill>
                <a:srgbClr val="000000"/>
              </a:solidFill>
              <a:latin typeface="Arial"/>
            </a:endParaRPr>
          </a:p>
          <a:p>
            <a:pPr marL="266760" indent="-266760">
              <a:lnSpc>
                <a:spcPts val="2599"/>
              </a:lnSpc>
              <a:spcAft>
                <a:spcPts val="1000"/>
              </a:spcAft>
              <a:buClr>
                <a:srgbClr val="8C73AE"/>
              </a:buClr>
              <a:buSzPct val="120000"/>
              <a:buFont typeface="Wingdings" charset="2"/>
              <a:buChar char=""/>
            </a:pPr>
            <a:r>
              <a:rPr lang="en-GB" sz="1900" b="0" strike="noStrike" spc="-1" dirty="0">
                <a:solidFill>
                  <a:srgbClr val="414141"/>
                </a:solidFill>
                <a:latin typeface="Century Gothic"/>
              </a:rPr>
              <a:t>Simply </a:t>
            </a:r>
            <a:r>
              <a:rPr lang="en-GB" sz="1900" b="1" strike="noStrike" spc="-1" dirty="0">
                <a:solidFill>
                  <a:srgbClr val="8C73AE"/>
                </a:solidFill>
                <a:latin typeface="Century Gothic"/>
              </a:rPr>
              <a:t>telling them what to do rarely works </a:t>
            </a:r>
            <a:r>
              <a:rPr lang="en-GB" sz="1900" b="0" strike="noStrike" spc="-1" dirty="0">
                <a:solidFill>
                  <a:srgbClr val="414141"/>
                </a:solidFill>
                <a:latin typeface="Century Gothic"/>
              </a:rPr>
              <a:t>– get them to come up with their own ideas and solutions</a:t>
            </a:r>
            <a:endParaRPr lang="en-GB" sz="1900" b="0" strike="noStrike" spc="-1" dirty="0">
              <a:solidFill>
                <a:srgbClr val="000000"/>
              </a:solidFill>
              <a:latin typeface="Arial"/>
            </a:endParaRPr>
          </a:p>
        </p:txBody>
      </p:sp>
      <p:sp>
        <p:nvSpPr>
          <p:cNvPr id="457"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Having the conversation</a:t>
            </a:r>
            <a:endParaRPr lang="en-GB" sz="2800" b="0" strike="noStrike" spc="-1">
              <a:solidFill>
                <a:srgbClr val="000000"/>
              </a:solidFill>
              <a:latin typeface="Arial"/>
            </a:endParaRPr>
          </a:p>
        </p:txBody>
      </p:sp>
      <p:pic>
        <p:nvPicPr>
          <p:cNvPr id="458" name="Picture 3"/>
          <p:cNvPicPr/>
          <p:nvPr/>
        </p:nvPicPr>
        <p:blipFill>
          <a:blip r:embed="rId3"/>
          <a:stretch/>
        </p:blipFill>
        <p:spPr>
          <a:xfrm>
            <a:off x="8042760" y="366480"/>
            <a:ext cx="3728520" cy="1216080"/>
          </a:xfrm>
          <a:prstGeom prst="rect">
            <a:avLst/>
          </a:prstGeom>
          <a:ln w="0">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PlaceHolder 1"/>
          <p:cNvSpPr>
            <a:spLocks noGrp="1"/>
          </p:cNvSpPr>
          <p:nvPr>
            <p:ph type="title"/>
          </p:nvPr>
        </p:nvSpPr>
        <p:spPr>
          <a:xfrm>
            <a:off x="1163520" y="452880"/>
            <a:ext cx="10188000" cy="1042920"/>
          </a:xfrm>
          <a:prstGeom prst="rect">
            <a:avLst/>
          </a:prstGeom>
          <a:noFill/>
          <a:ln w="0">
            <a:noFill/>
          </a:ln>
        </p:spPr>
        <p:txBody>
          <a:bodyPr lIns="0" tIns="45000" rIns="90000" bIns="45000" anchor="ctr">
            <a:noAutofit/>
          </a:bodyPr>
          <a:lstStyle/>
          <a:p>
            <a:pPr indent="0">
              <a:lnSpc>
                <a:spcPts val="3200"/>
              </a:lnSpc>
              <a:buNone/>
              <a:tabLst>
                <a:tab pos="0" algn="l"/>
              </a:tabLst>
            </a:pPr>
            <a:r>
              <a:rPr lang="en-US" sz="2800" b="1" strike="noStrike" spc="-1">
                <a:solidFill>
                  <a:schemeClr val="accent4"/>
                </a:solidFill>
                <a:latin typeface="Century Gothic"/>
              </a:rPr>
              <a:t>Core communication skills</a:t>
            </a:r>
            <a:endParaRPr lang="en-GB" sz="2800" b="0" strike="noStrike" spc="-1">
              <a:solidFill>
                <a:srgbClr val="000000"/>
              </a:solidFill>
              <a:latin typeface="Arial"/>
            </a:endParaRPr>
          </a:p>
        </p:txBody>
      </p:sp>
      <p:grpSp>
        <p:nvGrpSpPr>
          <p:cNvPr id="460" name="Group 14"/>
          <p:cNvGrpSpPr/>
          <p:nvPr/>
        </p:nvGrpSpPr>
        <p:grpSpPr>
          <a:xfrm>
            <a:off x="1268280" y="1608120"/>
            <a:ext cx="10419480" cy="899280"/>
            <a:chOff x="1268280" y="1608120"/>
            <a:chExt cx="10419480" cy="899280"/>
          </a:xfrm>
        </p:grpSpPr>
        <p:sp>
          <p:nvSpPr>
            <p:cNvPr id="461" name="Content Placeholder 2"/>
            <p:cNvSpPr/>
            <p:nvPr/>
          </p:nvSpPr>
          <p:spPr>
            <a:xfrm>
              <a:off x="3799800" y="1697760"/>
              <a:ext cx="7887960" cy="72000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Autofit/>
            </a:bodyPr>
            <a:lstStyle/>
            <a:p>
              <a:pPr>
                <a:lnSpc>
                  <a:spcPts val="2401"/>
                </a:lnSpc>
                <a:spcBef>
                  <a:spcPts val="499"/>
                </a:spcBef>
                <a:spcAft>
                  <a:spcPts val="499"/>
                </a:spcAft>
                <a:tabLst>
                  <a:tab pos="0" algn="l"/>
                </a:tabLst>
              </a:pPr>
              <a:r>
                <a:rPr lang="en-US" sz="1700" b="1" strike="noStrike" spc="-1">
                  <a:solidFill>
                    <a:srgbClr val="FF4E32"/>
                  </a:solidFill>
                  <a:latin typeface="Century Gothic"/>
                  <a:ea typeface="Geneva"/>
                </a:rPr>
                <a:t>Ask questions...</a:t>
              </a:r>
              <a:r>
                <a:rPr lang="en-US" sz="1700" b="1" strike="noStrike" spc="-1">
                  <a:solidFill>
                    <a:srgbClr val="FF0000"/>
                  </a:solidFill>
                  <a:latin typeface="Century Gothic"/>
                  <a:ea typeface="Geneva"/>
                </a:rPr>
                <a:t> </a:t>
              </a:r>
              <a:r>
                <a:rPr lang="en-US" sz="1700" b="0" strike="noStrike" spc="-1">
                  <a:solidFill>
                    <a:srgbClr val="414141"/>
                  </a:solidFill>
                  <a:latin typeface="Century Gothic"/>
                  <a:ea typeface="Geneva"/>
                </a:rPr>
                <a:t>to learn about the young person, their goals, fears, circumstances and experience with smoking and stopping smoking</a:t>
              </a:r>
              <a:endParaRPr lang="en-GB" sz="1700" b="0" strike="noStrike" spc="-1">
                <a:solidFill>
                  <a:srgbClr val="000000"/>
                </a:solidFill>
                <a:latin typeface="Arial"/>
              </a:endParaRPr>
            </a:p>
          </p:txBody>
        </p:sp>
        <p:sp>
          <p:nvSpPr>
            <p:cNvPr id="462" name="Rounded Rectangle 7"/>
            <p:cNvSpPr/>
            <p:nvPr/>
          </p:nvSpPr>
          <p:spPr>
            <a:xfrm>
              <a:off x="1268280" y="1608120"/>
              <a:ext cx="2366640" cy="899280"/>
            </a:xfrm>
            <a:prstGeom prst="roundRect">
              <a:avLst>
                <a:gd name="adj" fmla="val 16667"/>
              </a:avLst>
            </a:prstGeom>
            <a:solidFill>
              <a:srgbClr val="FF4E32"/>
            </a:solidFill>
            <a:ln w="9525">
              <a:noFill/>
            </a:ln>
            <a:effectLst>
              <a:outerShdw blurRad="254160" dist="63360" dir="5400000" rotWithShape="0">
                <a:srgbClr val="808080">
                  <a:alpha val="25000"/>
                </a:srgbClr>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700" b="1" strike="noStrike" spc="-1">
                  <a:solidFill>
                    <a:schemeClr val="lt1"/>
                  </a:solidFill>
                  <a:latin typeface="Century Gothic"/>
                  <a:ea typeface="DejaVu Sans"/>
                </a:rPr>
                <a:t>Build rapport</a:t>
              </a:r>
              <a:endParaRPr lang="en-GB" sz="1700" b="0" strike="noStrike" spc="-1">
                <a:solidFill>
                  <a:srgbClr val="000000"/>
                </a:solidFill>
                <a:latin typeface="Arial"/>
              </a:endParaRPr>
            </a:p>
          </p:txBody>
        </p:sp>
      </p:grpSp>
      <p:grpSp>
        <p:nvGrpSpPr>
          <p:cNvPr id="463" name="Group 15"/>
          <p:cNvGrpSpPr/>
          <p:nvPr/>
        </p:nvGrpSpPr>
        <p:grpSpPr>
          <a:xfrm>
            <a:off x="1268280" y="2851200"/>
            <a:ext cx="10419480" cy="899280"/>
            <a:chOff x="1268280" y="2851200"/>
            <a:chExt cx="10419480" cy="899280"/>
          </a:xfrm>
        </p:grpSpPr>
        <p:sp>
          <p:nvSpPr>
            <p:cNvPr id="464" name="Rounded Rectangle 9"/>
            <p:cNvSpPr/>
            <p:nvPr/>
          </p:nvSpPr>
          <p:spPr>
            <a:xfrm>
              <a:off x="1268280" y="2851200"/>
              <a:ext cx="2366640" cy="899280"/>
            </a:xfrm>
            <a:prstGeom prst="roundRect">
              <a:avLst>
                <a:gd name="adj" fmla="val 16667"/>
              </a:avLst>
            </a:prstGeom>
            <a:solidFill>
              <a:schemeClr val="accent5"/>
            </a:solidFill>
            <a:ln w="9525">
              <a:noFill/>
            </a:ln>
            <a:effectLst>
              <a:outerShdw blurRad="254160" dist="63360" dir="5400000" rotWithShape="0">
                <a:srgbClr val="808080">
                  <a:alpha val="25000"/>
                </a:srgbClr>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700" b="1" strike="noStrike" spc="-1">
                  <a:solidFill>
                    <a:schemeClr val="lt1"/>
                  </a:solidFill>
                  <a:latin typeface="Century Gothic"/>
                  <a:ea typeface="DejaVu Sans"/>
                </a:rPr>
                <a:t>Use reflective listening</a:t>
              </a:r>
              <a:endParaRPr lang="en-GB" sz="1700" b="0" strike="noStrike" spc="-1">
                <a:solidFill>
                  <a:srgbClr val="000000"/>
                </a:solidFill>
                <a:latin typeface="Arial"/>
              </a:endParaRPr>
            </a:p>
          </p:txBody>
        </p:sp>
        <p:sp>
          <p:nvSpPr>
            <p:cNvPr id="465" name="Content Placeholder 2"/>
            <p:cNvSpPr/>
            <p:nvPr/>
          </p:nvSpPr>
          <p:spPr>
            <a:xfrm>
              <a:off x="3799800" y="2944080"/>
              <a:ext cx="7887960" cy="63864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Autofit/>
            </a:bodyPr>
            <a:lstStyle/>
            <a:p>
              <a:pPr>
                <a:lnSpc>
                  <a:spcPts val="2401"/>
                </a:lnSpc>
                <a:spcBef>
                  <a:spcPts val="499"/>
                </a:spcBef>
                <a:spcAft>
                  <a:spcPts val="499"/>
                </a:spcAft>
                <a:tabLst>
                  <a:tab pos="0" algn="l"/>
                </a:tabLst>
              </a:pPr>
              <a:r>
                <a:rPr lang="en-US" sz="1700" b="1" strike="noStrike" spc="-1">
                  <a:solidFill>
                    <a:schemeClr val="accent5"/>
                  </a:solidFill>
                  <a:latin typeface="Century Gothic"/>
                  <a:ea typeface="Geneva"/>
                </a:rPr>
                <a:t>Listen…</a:t>
              </a:r>
              <a:r>
                <a:rPr lang="en-US" sz="1700" b="1" strike="noStrike" spc="-1">
                  <a:solidFill>
                    <a:schemeClr val="accent5">
                      <a:lumMod val="75000"/>
                    </a:schemeClr>
                  </a:solidFill>
                  <a:latin typeface="Century Gothic"/>
                  <a:ea typeface="Geneva"/>
                </a:rPr>
                <a:t> </a:t>
              </a:r>
              <a:r>
                <a:rPr lang="en-US" sz="1700" b="0" strike="noStrike" spc="-1">
                  <a:solidFill>
                    <a:srgbClr val="414141"/>
                  </a:solidFill>
                  <a:latin typeface="Century Gothic"/>
                  <a:ea typeface="Geneva"/>
                </a:rPr>
                <a:t>without offering advice, judgement, opinion or agenda</a:t>
              </a:r>
              <a:br>
                <a:rPr sz="1700"/>
              </a:br>
              <a:r>
                <a:rPr lang="en-US" sz="1700" b="1" strike="noStrike" spc="-1">
                  <a:solidFill>
                    <a:schemeClr val="accent5"/>
                  </a:solidFill>
                  <a:latin typeface="Century Gothic"/>
                  <a:ea typeface="Geneva"/>
                </a:rPr>
                <a:t>Use reflective listening...</a:t>
              </a:r>
              <a:r>
                <a:rPr lang="en-US" sz="1700" b="1" strike="noStrike" spc="-1">
                  <a:solidFill>
                    <a:schemeClr val="accent5">
                      <a:lumMod val="75000"/>
                    </a:schemeClr>
                  </a:solidFill>
                  <a:latin typeface="Century Gothic"/>
                  <a:ea typeface="Geneva"/>
                </a:rPr>
                <a:t> </a:t>
              </a:r>
              <a:r>
                <a:rPr lang="en-US" sz="1700" b="0" strike="noStrike" spc="-1">
                  <a:solidFill>
                    <a:srgbClr val="414141"/>
                  </a:solidFill>
                  <a:latin typeface="Century Gothic"/>
                  <a:ea typeface="Geneva"/>
                </a:rPr>
                <a:t>to check, clarify and stimulate the conversation</a:t>
              </a:r>
              <a:endParaRPr lang="en-GB" sz="1700" b="0" strike="noStrike" spc="-1">
                <a:solidFill>
                  <a:srgbClr val="000000"/>
                </a:solidFill>
                <a:latin typeface="Arial"/>
              </a:endParaRPr>
            </a:p>
          </p:txBody>
        </p:sp>
      </p:grpSp>
      <p:grpSp>
        <p:nvGrpSpPr>
          <p:cNvPr id="466" name="Group 16"/>
          <p:cNvGrpSpPr/>
          <p:nvPr/>
        </p:nvGrpSpPr>
        <p:grpSpPr>
          <a:xfrm>
            <a:off x="1268280" y="4094640"/>
            <a:ext cx="10419480" cy="899280"/>
            <a:chOff x="1268280" y="4094640"/>
            <a:chExt cx="10419480" cy="899280"/>
          </a:xfrm>
        </p:grpSpPr>
        <p:sp>
          <p:nvSpPr>
            <p:cNvPr id="467" name="Rounded Rectangle 6"/>
            <p:cNvSpPr/>
            <p:nvPr/>
          </p:nvSpPr>
          <p:spPr>
            <a:xfrm>
              <a:off x="1268280" y="4094640"/>
              <a:ext cx="2366640" cy="899280"/>
            </a:xfrm>
            <a:prstGeom prst="roundRect">
              <a:avLst>
                <a:gd name="adj" fmla="val 16667"/>
              </a:avLst>
            </a:prstGeom>
            <a:solidFill>
              <a:schemeClr val="accent3"/>
            </a:solidFill>
            <a:ln w="9525">
              <a:noFill/>
            </a:ln>
            <a:effectLst>
              <a:outerShdw blurRad="254160" dist="63360" dir="5400000" rotWithShape="0">
                <a:srgbClr val="808080">
                  <a:alpha val="25000"/>
                </a:srgbClr>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700" b="1" strike="noStrike" spc="-1">
                  <a:solidFill>
                    <a:schemeClr val="lt1"/>
                  </a:solidFill>
                  <a:latin typeface="Century Gothic"/>
                  <a:ea typeface="DejaVu Sans"/>
                </a:rPr>
                <a:t>Provide </a:t>
              </a:r>
              <a:endParaRPr lang="en-GB" sz="1700" b="0" strike="noStrike" spc="-1">
                <a:solidFill>
                  <a:srgbClr val="000000"/>
                </a:solidFill>
                <a:latin typeface="Arial"/>
              </a:endParaRPr>
            </a:p>
            <a:p>
              <a:pPr algn="ctr">
                <a:lnSpc>
                  <a:spcPct val="100000"/>
                </a:lnSpc>
              </a:pPr>
              <a:r>
                <a:rPr lang="en-US" sz="1700" b="1" strike="noStrike" spc="-1">
                  <a:solidFill>
                    <a:schemeClr val="lt1"/>
                  </a:solidFill>
                  <a:latin typeface="Century Gothic"/>
                  <a:ea typeface="DejaVu Sans"/>
                </a:rPr>
                <a:t>reassurance</a:t>
              </a:r>
              <a:endParaRPr lang="en-GB" sz="1700" b="0" strike="noStrike" spc="-1">
                <a:solidFill>
                  <a:srgbClr val="000000"/>
                </a:solidFill>
                <a:latin typeface="Arial"/>
              </a:endParaRPr>
            </a:p>
          </p:txBody>
        </p:sp>
        <p:sp>
          <p:nvSpPr>
            <p:cNvPr id="468" name="Content Placeholder 2"/>
            <p:cNvSpPr/>
            <p:nvPr/>
          </p:nvSpPr>
          <p:spPr>
            <a:xfrm>
              <a:off x="3799800" y="4184280"/>
              <a:ext cx="7887960" cy="72000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Autofit/>
            </a:bodyPr>
            <a:lstStyle/>
            <a:p>
              <a:pPr>
                <a:lnSpc>
                  <a:spcPts val="2401"/>
                </a:lnSpc>
                <a:spcBef>
                  <a:spcPts val="499"/>
                </a:spcBef>
                <a:spcAft>
                  <a:spcPts val="499"/>
                </a:spcAft>
                <a:tabLst>
                  <a:tab pos="0" algn="l"/>
                </a:tabLst>
              </a:pPr>
              <a:r>
                <a:rPr lang="en-US" sz="1700" b="1" strike="noStrike" spc="-1">
                  <a:solidFill>
                    <a:schemeClr val="accent3"/>
                  </a:solidFill>
                  <a:latin typeface="Century Gothic"/>
                  <a:ea typeface="Geneva"/>
                </a:rPr>
                <a:t>Provide feedback and affirmations...</a:t>
              </a:r>
              <a:r>
                <a:rPr lang="en-US" sz="1700" b="1" strike="noStrike" spc="-1">
                  <a:solidFill>
                    <a:schemeClr val="accent6">
                      <a:lumMod val="75000"/>
                    </a:schemeClr>
                  </a:solidFill>
                  <a:latin typeface="Century Gothic"/>
                  <a:ea typeface="Geneva"/>
                </a:rPr>
                <a:t> </a:t>
              </a:r>
              <a:r>
                <a:rPr lang="en-US" sz="1700" b="0" strike="noStrike" spc="-1">
                  <a:solidFill>
                    <a:srgbClr val="414141"/>
                  </a:solidFill>
                  <a:latin typeface="Century Gothic"/>
                  <a:ea typeface="Geneva"/>
                </a:rPr>
                <a:t>noting key points and observations, to build trust and confidence</a:t>
              </a:r>
              <a:endParaRPr lang="en-GB" sz="1700" b="0" strike="noStrike" spc="-1">
                <a:solidFill>
                  <a:srgbClr val="000000"/>
                </a:solidFill>
                <a:latin typeface="Arial"/>
              </a:endParaRPr>
            </a:p>
          </p:txBody>
        </p:sp>
      </p:grpSp>
      <p:grpSp>
        <p:nvGrpSpPr>
          <p:cNvPr id="469" name="Group 17"/>
          <p:cNvGrpSpPr/>
          <p:nvPr/>
        </p:nvGrpSpPr>
        <p:grpSpPr>
          <a:xfrm>
            <a:off x="1268280" y="5337720"/>
            <a:ext cx="10419480" cy="899280"/>
            <a:chOff x="1268280" y="5337720"/>
            <a:chExt cx="10419480" cy="899280"/>
          </a:xfrm>
        </p:grpSpPr>
        <p:sp>
          <p:nvSpPr>
            <p:cNvPr id="470" name="Rounded Rectangle 5"/>
            <p:cNvSpPr/>
            <p:nvPr/>
          </p:nvSpPr>
          <p:spPr>
            <a:xfrm>
              <a:off x="1268280" y="5337720"/>
              <a:ext cx="2366640" cy="899280"/>
            </a:xfrm>
            <a:prstGeom prst="roundRect">
              <a:avLst>
                <a:gd name="adj" fmla="val 16667"/>
              </a:avLst>
            </a:prstGeom>
            <a:solidFill>
              <a:srgbClr val="0070C0"/>
            </a:solidFill>
            <a:ln w="9525">
              <a:noFill/>
            </a:ln>
            <a:effectLst>
              <a:outerShdw blurRad="254160" dist="63360" dir="5400000" rotWithShape="0">
                <a:srgbClr val="808080">
                  <a:alpha val="25000"/>
                </a:srgbClr>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700" b="1" strike="noStrike" spc="-1">
                  <a:solidFill>
                    <a:schemeClr val="lt1"/>
                  </a:solidFill>
                  <a:latin typeface="Century Gothic"/>
                  <a:ea typeface="DejaVu Sans"/>
                </a:rPr>
                <a:t>Boost motivation </a:t>
              </a:r>
              <a:endParaRPr lang="en-GB" sz="1700" b="0" strike="noStrike" spc="-1">
                <a:solidFill>
                  <a:srgbClr val="000000"/>
                </a:solidFill>
                <a:latin typeface="Arial"/>
              </a:endParaRPr>
            </a:p>
            <a:p>
              <a:pPr algn="ctr">
                <a:lnSpc>
                  <a:spcPct val="100000"/>
                </a:lnSpc>
              </a:pPr>
              <a:r>
                <a:rPr lang="en-US" sz="1700" b="1" strike="noStrike" spc="-1">
                  <a:solidFill>
                    <a:schemeClr val="lt1"/>
                  </a:solidFill>
                  <a:latin typeface="Century Gothic"/>
                  <a:ea typeface="DejaVu Sans"/>
                </a:rPr>
                <a:t>and self-efficacy</a:t>
              </a:r>
              <a:endParaRPr lang="en-GB" sz="1700" b="0" strike="noStrike" spc="-1">
                <a:solidFill>
                  <a:srgbClr val="000000"/>
                </a:solidFill>
                <a:latin typeface="Arial"/>
              </a:endParaRPr>
            </a:p>
          </p:txBody>
        </p:sp>
        <p:sp>
          <p:nvSpPr>
            <p:cNvPr id="471" name="Content Placeholder 2"/>
            <p:cNvSpPr/>
            <p:nvPr/>
          </p:nvSpPr>
          <p:spPr>
            <a:xfrm>
              <a:off x="3799800" y="5430600"/>
              <a:ext cx="7887960" cy="72000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numCol="1" spcCol="0" anchor="ctr">
              <a:noAutofit/>
            </a:bodyPr>
            <a:lstStyle/>
            <a:p>
              <a:pPr>
                <a:lnSpc>
                  <a:spcPts val="2401"/>
                </a:lnSpc>
                <a:spcBef>
                  <a:spcPts val="499"/>
                </a:spcBef>
                <a:spcAft>
                  <a:spcPts val="499"/>
                </a:spcAft>
                <a:tabLst>
                  <a:tab pos="0" algn="l"/>
                </a:tabLst>
              </a:pPr>
              <a:r>
                <a:rPr lang="en-US" sz="1700" b="1" strike="noStrike" spc="-1">
                  <a:solidFill>
                    <a:srgbClr val="0070C0"/>
                  </a:solidFill>
                  <a:latin typeface="Century Gothic"/>
                  <a:ea typeface="Geneva"/>
                </a:rPr>
                <a:t>Provide a summary…</a:t>
              </a:r>
              <a:r>
                <a:rPr lang="en-US" sz="1700" b="0" strike="noStrike" spc="-1">
                  <a:solidFill>
                    <a:srgbClr val="0070C0"/>
                  </a:solidFill>
                  <a:latin typeface="Century Gothic"/>
                  <a:ea typeface="Geneva"/>
                </a:rPr>
                <a:t> </a:t>
              </a:r>
              <a:r>
                <a:rPr lang="en-US" sz="1700" b="0" strike="noStrike" spc="-1">
                  <a:solidFill>
                    <a:srgbClr val="414141"/>
                  </a:solidFill>
                  <a:latin typeface="Century Gothic"/>
                  <a:ea typeface="Geneva"/>
                </a:rPr>
                <a:t>noting actions and plans </a:t>
              </a:r>
              <a:br>
                <a:rPr sz="1700"/>
              </a:br>
              <a:r>
                <a:rPr lang="en-US" sz="1700" b="0" strike="noStrike" spc="-1">
                  <a:solidFill>
                    <a:srgbClr val="414141"/>
                  </a:solidFill>
                  <a:latin typeface="Century Gothic"/>
                  <a:ea typeface="Geneva"/>
                </a:rPr>
                <a:t>and leaving time for responses and agreement</a:t>
              </a:r>
              <a:endParaRPr lang="en-GB" sz="1700" b="0" strike="noStrike" spc="-1">
                <a:solidFill>
                  <a:srgbClr val="000000"/>
                </a:solidFill>
                <a:latin typeface="Arial"/>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PlaceHolder 1"/>
          <p:cNvSpPr>
            <a:spLocks noGrp="1"/>
          </p:cNvSpPr>
          <p:nvPr>
            <p:ph type="title"/>
          </p:nvPr>
        </p:nvSpPr>
        <p:spPr>
          <a:xfrm>
            <a:off x="715680" y="452880"/>
            <a:ext cx="11475720" cy="1042920"/>
          </a:xfrm>
          <a:prstGeom prst="rect">
            <a:avLst/>
          </a:prstGeom>
          <a:noFill/>
          <a:ln w="0">
            <a:noFill/>
          </a:ln>
        </p:spPr>
        <p:txBody>
          <a:bodyPr lIns="90000" tIns="45000" rIns="90000" bIns="45000" anchor="ctr">
            <a:noAutofit/>
          </a:bodyPr>
          <a:lstStyle/>
          <a:p>
            <a:pPr indent="0" algn="ctr">
              <a:lnSpc>
                <a:spcPts val="3200"/>
              </a:lnSpc>
              <a:buNone/>
              <a:tabLst>
                <a:tab pos="0" algn="l"/>
              </a:tabLst>
            </a:pPr>
            <a:r>
              <a:rPr lang="en-GB" sz="2800" b="1" strike="noStrike" spc="-1">
                <a:solidFill>
                  <a:schemeClr val="accent4"/>
                </a:solidFill>
                <a:latin typeface="Century Gothic"/>
              </a:rPr>
              <a:t>Guidance to initiating support for stopping smoking</a:t>
            </a:r>
            <a:endParaRPr lang="en-GB" sz="2800" b="0" strike="noStrike" spc="-1">
              <a:solidFill>
                <a:srgbClr val="000000"/>
              </a:solidFill>
              <a:latin typeface="Arial"/>
            </a:endParaRPr>
          </a:p>
        </p:txBody>
      </p:sp>
      <p:grpSp>
        <p:nvGrpSpPr>
          <p:cNvPr id="473" name="Group 13"/>
          <p:cNvGrpSpPr/>
          <p:nvPr/>
        </p:nvGrpSpPr>
        <p:grpSpPr>
          <a:xfrm>
            <a:off x="1412640" y="1632960"/>
            <a:ext cx="2338920" cy="4487760"/>
            <a:chOff x="1412640" y="1632960"/>
            <a:chExt cx="2338920" cy="4487760"/>
          </a:xfrm>
        </p:grpSpPr>
        <p:sp>
          <p:nvSpPr>
            <p:cNvPr id="474" name="TextBox 1"/>
            <p:cNvSpPr/>
            <p:nvPr/>
          </p:nvSpPr>
          <p:spPr>
            <a:xfrm>
              <a:off x="1412640" y="1632960"/>
              <a:ext cx="2338920" cy="1697040"/>
            </a:xfrm>
            <a:prstGeom prst="rect">
              <a:avLst/>
            </a:prstGeom>
            <a:solidFill>
              <a:schemeClr val="accent4"/>
            </a:solidFill>
            <a:ln w="0">
              <a:noFill/>
            </a:ln>
          </p:spPr>
          <p:style>
            <a:lnRef idx="0">
              <a:scrgbClr r="0" g="0" b="0"/>
            </a:lnRef>
            <a:fillRef idx="0">
              <a:scrgbClr r="0" g="0" b="0"/>
            </a:fillRef>
            <a:effectRef idx="0">
              <a:scrgbClr r="0" g="0" b="0"/>
            </a:effectRef>
            <a:fontRef idx="minor"/>
          </p:style>
          <p:txBody>
            <a:bodyPr lIns="0" tIns="324000" rIns="0" bIns="0" anchor="t">
              <a:noAutofit/>
            </a:bodyPr>
            <a:lstStyle/>
            <a:p>
              <a:pPr algn="ctr">
                <a:lnSpc>
                  <a:spcPts val="2001"/>
                </a:lnSpc>
                <a:spcAft>
                  <a:spcPts val="799"/>
                </a:spcAft>
              </a:pPr>
              <a:r>
                <a:rPr lang="en-GB" sz="2400" b="1" strike="noStrike" spc="-1">
                  <a:solidFill>
                    <a:srgbClr val="FFFFFF"/>
                  </a:solidFill>
                  <a:latin typeface="Century Gothic"/>
                  <a:ea typeface="DejaVu Sans"/>
                </a:rPr>
                <a:t>Step 1</a:t>
              </a:r>
              <a:endParaRPr lang="en-GB" sz="2400" b="0" strike="noStrike" spc="-1">
                <a:solidFill>
                  <a:srgbClr val="000000"/>
                </a:solidFill>
                <a:latin typeface="Arial"/>
              </a:endParaRPr>
            </a:p>
            <a:p>
              <a:pPr algn="ctr">
                <a:lnSpc>
                  <a:spcPts val="2001"/>
                </a:lnSpc>
                <a:spcAft>
                  <a:spcPts val="799"/>
                </a:spcAft>
              </a:pPr>
              <a:r>
                <a:rPr lang="en-GB" sz="1800" b="0" strike="noStrike" spc="-1">
                  <a:solidFill>
                    <a:srgbClr val="FFFFFF"/>
                  </a:solidFill>
                  <a:latin typeface="Century Gothic"/>
                  <a:ea typeface="DejaVu Sans"/>
                </a:rPr>
                <a:t>Let the young</a:t>
              </a:r>
              <a:br>
                <a:rPr sz="1800"/>
              </a:br>
              <a:r>
                <a:rPr lang="en-GB" sz="1800" b="0" strike="noStrike" spc="-1">
                  <a:solidFill>
                    <a:srgbClr val="FFFFFF"/>
                  </a:solidFill>
                  <a:latin typeface="Century Gothic"/>
                  <a:ea typeface="DejaVu Sans"/>
                </a:rPr>
                <a:t>person have </a:t>
              </a:r>
              <a:br>
                <a:rPr sz="1800"/>
              </a:br>
              <a:r>
                <a:rPr lang="en-GB" sz="1800" b="0" strike="noStrike" spc="-1">
                  <a:solidFill>
                    <a:srgbClr val="FFFFFF"/>
                  </a:solidFill>
                  <a:latin typeface="Century Gothic"/>
                  <a:ea typeface="DejaVu Sans"/>
                </a:rPr>
                <a:t>a voice</a:t>
              </a:r>
              <a:endParaRPr lang="en-GB" sz="1800" b="0" strike="noStrike" spc="-1">
                <a:solidFill>
                  <a:srgbClr val="000000"/>
                </a:solidFill>
                <a:latin typeface="Arial"/>
              </a:endParaRPr>
            </a:p>
          </p:txBody>
        </p:sp>
        <p:sp>
          <p:nvSpPr>
            <p:cNvPr id="475" name="TextBox 2"/>
            <p:cNvSpPr/>
            <p:nvPr/>
          </p:nvSpPr>
          <p:spPr>
            <a:xfrm>
              <a:off x="1412640" y="3330720"/>
              <a:ext cx="2338920" cy="2790000"/>
            </a:xfrm>
            <a:prstGeom prst="rect">
              <a:avLst/>
            </a:prstGeom>
            <a:solidFill>
              <a:schemeClr val="accent4">
                <a:lumMod val="20000"/>
                <a:lumOff val="80000"/>
              </a:schemeClr>
            </a:solidFill>
            <a:ln w="0">
              <a:noFill/>
            </a:ln>
          </p:spPr>
          <p:style>
            <a:lnRef idx="0">
              <a:scrgbClr r="0" g="0" b="0"/>
            </a:lnRef>
            <a:fillRef idx="0">
              <a:scrgbClr r="0" g="0" b="0"/>
            </a:fillRef>
            <a:effectRef idx="0">
              <a:scrgbClr r="0" g="0" b="0"/>
            </a:effectRef>
            <a:fontRef idx="minor"/>
          </p:style>
          <p:txBody>
            <a:bodyPr lIns="180000" tIns="180000" rIns="180000" bIns="0" anchor="t">
              <a:noAutofit/>
            </a:bodyPr>
            <a:lstStyle/>
            <a:p>
              <a:pPr algn="ctr">
                <a:lnSpc>
                  <a:spcPts val="2001"/>
                </a:lnSpc>
                <a:spcAft>
                  <a:spcPts val="1199"/>
                </a:spcAft>
              </a:pPr>
              <a:r>
                <a:rPr lang="en-GB" sz="1400" b="0" strike="noStrike" spc="-1">
                  <a:solidFill>
                    <a:srgbClr val="414141"/>
                  </a:solidFill>
                  <a:latin typeface="Century Gothic"/>
                  <a:ea typeface="DejaVu Sans"/>
                </a:rPr>
                <a:t>Do you know why</a:t>
              </a:r>
              <a:br>
                <a:rPr sz="1400"/>
              </a:br>
              <a:r>
                <a:rPr lang="en-GB" sz="1400" b="0" strike="noStrike" spc="-1">
                  <a:solidFill>
                    <a:srgbClr val="414141"/>
                  </a:solidFill>
                  <a:latin typeface="Century Gothic"/>
                  <a:ea typeface="DejaVu Sans"/>
                </a:rPr>
                <a:t> you smoke?</a:t>
              </a:r>
              <a:endParaRPr lang="en-GB" sz="1400" b="0" strike="noStrike" spc="-1">
                <a:solidFill>
                  <a:srgbClr val="000000"/>
                </a:solidFill>
                <a:latin typeface="Arial"/>
              </a:endParaRPr>
            </a:p>
            <a:p>
              <a:pPr algn="ctr">
                <a:lnSpc>
                  <a:spcPts val="2001"/>
                </a:lnSpc>
                <a:spcAft>
                  <a:spcPts val="1199"/>
                </a:spcAft>
              </a:pPr>
              <a:r>
                <a:rPr lang="en-GB" sz="1400" b="0" strike="noStrike" spc="-1">
                  <a:solidFill>
                    <a:srgbClr val="414141"/>
                  </a:solidFill>
                  <a:latin typeface="Century Gothic"/>
                  <a:ea typeface="DejaVu Sans"/>
                </a:rPr>
                <a:t>What is it you like about smoking?</a:t>
              </a:r>
              <a:endParaRPr lang="en-GB" sz="1400" b="0" strike="noStrike" spc="-1">
                <a:solidFill>
                  <a:srgbClr val="000000"/>
                </a:solidFill>
                <a:latin typeface="Arial"/>
              </a:endParaRPr>
            </a:p>
            <a:p>
              <a:pPr algn="ctr">
                <a:lnSpc>
                  <a:spcPts val="2001"/>
                </a:lnSpc>
                <a:spcAft>
                  <a:spcPts val="1199"/>
                </a:spcAft>
              </a:pPr>
              <a:r>
                <a:rPr lang="en-GB" sz="1400" b="0" strike="noStrike" spc="-1">
                  <a:solidFill>
                    <a:srgbClr val="414141"/>
                  </a:solidFill>
                  <a:latin typeface="Century Gothic"/>
                  <a:ea typeface="DejaVu Sans"/>
                </a:rPr>
                <a:t>Is there anything that worries you about smoking?</a:t>
              </a:r>
              <a:endParaRPr lang="en-GB" sz="1400" b="0" strike="noStrike" spc="-1">
                <a:solidFill>
                  <a:srgbClr val="000000"/>
                </a:solidFill>
                <a:latin typeface="Arial"/>
              </a:endParaRPr>
            </a:p>
          </p:txBody>
        </p:sp>
      </p:grpSp>
      <p:grpSp>
        <p:nvGrpSpPr>
          <p:cNvPr id="476" name="Group 14"/>
          <p:cNvGrpSpPr/>
          <p:nvPr/>
        </p:nvGrpSpPr>
        <p:grpSpPr>
          <a:xfrm>
            <a:off x="3993480" y="1632960"/>
            <a:ext cx="2338920" cy="4487760"/>
            <a:chOff x="3993480" y="1632960"/>
            <a:chExt cx="2338920" cy="4487760"/>
          </a:xfrm>
        </p:grpSpPr>
        <p:sp>
          <p:nvSpPr>
            <p:cNvPr id="477" name="TextBox 3"/>
            <p:cNvSpPr/>
            <p:nvPr/>
          </p:nvSpPr>
          <p:spPr>
            <a:xfrm>
              <a:off x="3993480" y="1632960"/>
              <a:ext cx="2338920" cy="1697040"/>
            </a:xfrm>
            <a:prstGeom prst="rect">
              <a:avLst/>
            </a:prstGeom>
            <a:solidFill>
              <a:schemeClr val="accent3"/>
            </a:solidFill>
            <a:ln w="0">
              <a:noFill/>
            </a:ln>
          </p:spPr>
          <p:style>
            <a:lnRef idx="0">
              <a:scrgbClr r="0" g="0" b="0"/>
            </a:lnRef>
            <a:fillRef idx="0">
              <a:scrgbClr r="0" g="0" b="0"/>
            </a:fillRef>
            <a:effectRef idx="0">
              <a:scrgbClr r="0" g="0" b="0"/>
            </a:effectRef>
            <a:fontRef idx="minor"/>
          </p:style>
          <p:txBody>
            <a:bodyPr lIns="0" tIns="324000" rIns="0" bIns="0" anchor="t">
              <a:noAutofit/>
            </a:bodyPr>
            <a:lstStyle/>
            <a:p>
              <a:pPr algn="ctr">
                <a:lnSpc>
                  <a:spcPts val="2001"/>
                </a:lnSpc>
                <a:spcAft>
                  <a:spcPts val="799"/>
                </a:spcAft>
              </a:pPr>
              <a:r>
                <a:rPr lang="en-GB" sz="2400" b="1" strike="noStrike" spc="-1">
                  <a:solidFill>
                    <a:srgbClr val="FFFFFF"/>
                  </a:solidFill>
                  <a:latin typeface="Century Gothic"/>
                  <a:ea typeface="DejaVu Sans"/>
                </a:rPr>
                <a:t>Step 2</a:t>
              </a:r>
              <a:endParaRPr lang="en-GB" sz="2400" b="0" strike="noStrike" spc="-1">
                <a:solidFill>
                  <a:srgbClr val="000000"/>
                </a:solidFill>
                <a:latin typeface="Arial"/>
              </a:endParaRPr>
            </a:p>
            <a:p>
              <a:pPr algn="ctr">
                <a:lnSpc>
                  <a:spcPts val="2001"/>
                </a:lnSpc>
                <a:spcAft>
                  <a:spcPts val="799"/>
                </a:spcAft>
              </a:pPr>
              <a:r>
                <a:rPr lang="en-GB" sz="1800" b="0" strike="noStrike" spc="-1">
                  <a:solidFill>
                    <a:srgbClr val="FFFFFF"/>
                  </a:solidFill>
                  <a:latin typeface="Century Gothic"/>
                  <a:ea typeface="DejaVu Sans"/>
                </a:rPr>
                <a:t>Ask </a:t>
              </a:r>
              <a:br>
                <a:rPr sz="1800"/>
              </a:br>
              <a:r>
                <a:rPr lang="en-GB" sz="1800" b="0" strike="noStrike" spc="-1">
                  <a:solidFill>
                    <a:srgbClr val="FFFFFF"/>
                  </a:solidFill>
                  <a:latin typeface="Century Gothic"/>
                  <a:ea typeface="DejaVu Sans"/>
                </a:rPr>
                <a:t>questions</a:t>
              </a:r>
              <a:endParaRPr lang="en-GB" sz="1800" b="0" strike="noStrike" spc="-1">
                <a:solidFill>
                  <a:srgbClr val="000000"/>
                </a:solidFill>
                <a:latin typeface="Arial"/>
              </a:endParaRPr>
            </a:p>
          </p:txBody>
        </p:sp>
        <p:sp>
          <p:nvSpPr>
            <p:cNvPr id="478" name="TextBox 5"/>
            <p:cNvSpPr/>
            <p:nvPr/>
          </p:nvSpPr>
          <p:spPr>
            <a:xfrm>
              <a:off x="3993480" y="3330720"/>
              <a:ext cx="2338920" cy="2790000"/>
            </a:xfrm>
            <a:prstGeom prst="rect">
              <a:avLst/>
            </a:prstGeom>
            <a:solidFill>
              <a:schemeClr val="accent3">
                <a:lumMod val="20000"/>
                <a:lumOff val="80000"/>
              </a:schemeClr>
            </a:solidFill>
            <a:ln w="0">
              <a:noFill/>
            </a:ln>
          </p:spPr>
          <p:style>
            <a:lnRef idx="0">
              <a:scrgbClr r="0" g="0" b="0"/>
            </a:lnRef>
            <a:fillRef idx="0">
              <a:scrgbClr r="0" g="0" b="0"/>
            </a:fillRef>
            <a:effectRef idx="0">
              <a:scrgbClr r="0" g="0" b="0"/>
            </a:effectRef>
            <a:fontRef idx="minor"/>
          </p:style>
          <p:txBody>
            <a:bodyPr lIns="180000" tIns="180000" rIns="180000" bIns="0" anchor="t">
              <a:noAutofit/>
            </a:bodyPr>
            <a:lstStyle/>
            <a:p>
              <a:pPr algn="ctr">
                <a:lnSpc>
                  <a:spcPts val="2001"/>
                </a:lnSpc>
                <a:spcAft>
                  <a:spcPts val="1199"/>
                </a:spcAft>
              </a:pPr>
              <a:r>
                <a:rPr lang="en-GB" sz="1400" b="0" strike="noStrike" spc="-1">
                  <a:solidFill>
                    <a:srgbClr val="414141"/>
                  </a:solidFill>
                  <a:latin typeface="Century Gothic"/>
                  <a:ea typeface="DejaVu Sans"/>
                </a:rPr>
                <a:t>What else could </a:t>
              </a:r>
              <a:br>
                <a:rPr sz="1400"/>
              </a:br>
              <a:r>
                <a:rPr lang="en-GB" sz="1400" b="0" strike="noStrike" spc="-1">
                  <a:solidFill>
                    <a:srgbClr val="414141"/>
                  </a:solidFill>
                  <a:latin typeface="Century Gothic"/>
                  <a:ea typeface="DejaVu Sans"/>
                </a:rPr>
                <a:t>you spend your </a:t>
              </a:r>
              <a:br>
                <a:rPr sz="1400"/>
              </a:br>
              <a:r>
                <a:rPr lang="en-GB" sz="1400" b="0" strike="noStrike" spc="-1">
                  <a:solidFill>
                    <a:srgbClr val="414141"/>
                  </a:solidFill>
                  <a:latin typeface="Century Gothic"/>
                  <a:ea typeface="DejaVu Sans"/>
                </a:rPr>
                <a:t>money on?</a:t>
              </a:r>
              <a:endParaRPr lang="en-GB" sz="1400" b="0" strike="noStrike" spc="-1">
                <a:solidFill>
                  <a:srgbClr val="000000"/>
                </a:solidFill>
                <a:latin typeface="Arial"/>
              </a:endParaRPr>
            </a:p>
            <a:p>
              <a:pPr algn="ctr">
                <a:lnSpc>
                  <a:spcPts val="2001"/>
                </a:lnSpc>
                <a:spcAft>
                  <a:spcPts val="1199"/>
                </a:spcAft>
              </a:pPr>
              <a:r>
                <a:rPr lang="en-GB" sz="1400" b="0" strike="noStrike" spc="-1">
                  <a:solidFill>
                    <a:srgbClr val="414141"/>
                  </a:solidFill>
                  <a:latin typeface="Century Gothic"/>
                  <a:ea typeface="DejaVu Sans"/>
                </a:rPr>
                <a:t>How would stopping affect your appearance?</a:t>
              </a:r>
              <a:endParaRPr lang="en-GB" sz="1400" b="0" strike="noStrike" spc="-1">
                <a:solidFill>
                  <a:srgbClr val="000000"/>
                </a:solidFill>
                <a:latin typeface="Arial"/>
              </a:endParaRPr>
            </a:p>
            <a:p>
              <a:pPr algn="ctr">
                <a:lnSpc>
                  <a:spcPts val="2001"/>
                </a:lnSpc>
                <a:spcAft>
                  <a:spcPts val="1199"/>
                </a:spcAft>
              </a:pPr>
              <a:r>
                <a:rPr lang="en-GB" sz="1400" b="0" strike="noStrike" spc="-1">
                  <a:solidFill>
                    <a:srgbClr val="414141"/>
                  </a:solidFill>
                  <a:latin typeface="Century Gothic"/>
                  <a:ea typeface="DejaVu Sans"/>
                </a:rPr>
                <a:t>What do your non-smoking friends think?</a:t>
              </a:r>
              <a:endParaRPr lang="en-GB" sz="1400" b="0" strike="noStrike" spc="-1">
                <a:solidFill>
                  <a:srgbClr val="000000"/>
                </a:solidFill>
                <a:latin typeface="Arial"/>
              </a:endParaRPr>
            </a:p>
          </p:txBody>
        </p:sp>
      </p:grpSp>
      <p:grpSp>
        <p:nvGrpSpPr>
          <p:cNvPr id="479" name="Group 15"/>
          <p:cNvGrpSpPr/>
          <p:nvPr/>
        </p:nvGrpSpPr>
        <p:grpSpPr>
          <a:xfrm>
            <a:off x="6574320" y="1632960"/>
            <a:ext cx="2338920" cy="4487760"/>
            <a:chOff x="6574320" y="1632960"/>
            <a:chExt cx="2338920" cy="4487760"/>
          </a:xfrm>
        </p:grpSpPr>
        <p:sp>
          <p:nvSpPr>
            <p:cNvPr id="480" name="TextBox 7"/>
            <p:cNvSpPr/>
            <p:nvPr/>
          </p:nvSpPr>
          <p:spPr>
            <a:xfrm>
              <a:off x="6574320" y="1632960"/>
              <a:ext cx="2338920" cy="1697040"/>
            </a:xfrm>
            <a:prstGeom prst="rect">
              <a:avLst/>
            </a:prstGeom>
            <a:solidFill>
              <a:schemeClr val="accent5"/>
            </a:solidFill>
            <a:ln w="0">
              <a:noFill/>
            </a:ln>
          </p:spPr>
          <p:style>
            <a:lnRef idx="0">
              <a:scrgbClr r="0" g="0" b="0"/>
            </a:lnRef>
            <a:fillRef idx="0">
              <a:scrgbClr r="0" g="0" b="0"/>
            </a:fillRef>
            <a:effectRef idx="0">
              <a:scrgbClr r="0" g="0" b="0"/>
            </a:effectRef>
            <a:fontRef idx="minor"/>
          </p:style>
          <p:txBody>
            <a:bodyPr lIns="0" tIns="324000" rIns="0" bIns="0" anchor="t">
              <a:noAutofit/>
            </a:bodyPr>
            <a:lstStyle/>
            <a:p>
              <a:pPr algn="ctr">
                <a:lnSpc>
                  <a:spcPts val="2001"/>
                </a:lnSpc>
                <a:spcAft>
                  <a:spcPts val="799"/>
                </a:spcAft>
              </a:pPr>
              <a:r>
                <a:rPr lang="en-GB" sz="2400" b="1" strike="noStrike" spc="-1">
                  <a:solidFill>
                    <a:srgbClr val="FFFFFF"/>
                  </a:solidFill>
                  <a:latin typeface="Century Gothic"/>
                  <a:ea typeface="DejaVu Sans"/>
                </a:rPr>
                <a:t>Step 3</a:t>
              </a:r>
              <a:endParaRPr lang="en-GB" sz="2400" b="0" strike="noStrike" spc="-1">
                <a:solidFill>
                  <a:srgbClr val="000000"/>
                </a:solidFill>
                <a:latin typeface="Arial"/>
              </a:endParaRPr>
            </a:p>
            <a:p>
              <a:pPr algn="ctr">
                <a:lnSpc>
                  <a:spcPts val="2001"/>
                </a:lnSpc>
                <a:spcAft>
                  <a:spcPts val="799"/>
                </a:spcAft>
              </a:pPr>
              <a:r>
                <a:rPr lang="en-GB" sz="1800" b="0" strike="noStrike" spc="-1">
                  <a:solidFill>
                    <a:srgbClr val="FFFFFF"/>
                  </a:solidFill>
                  <a:latin typeface="Century Gothic"/>
                  <a:ea typeface="DejaVu Sans"/>
                </a:rPr>
                <a:t>Interested </a:t>
              </a:r>
              <a:br>
                <a:rPr sz="1800"/>
              </a:br>
              <a:r>
                <a:rPr lang="en-GB" sz="1800" b="0" strike="noStrike" spc="-1">
                  <a:solidFill>
                    <a:srgbClr val="FFFFFF"/>
                  </a:solidFill>
                  <a:latin typeface="Century Gothic"/>
                  <a:ea typeface="DejaVu Sans"/>
                </a:rPr>
                <a:t>in stopping</a:t>
              </a:r>
              <a:endParaRPr lang="en-GB" sz="1800" b="0" strike="noStrike" spc="-1">
                <a:solidFill>
                  <a:srgbClr val="000000"/>
                </a:solidFill>
                <a:latin typeface="Arial"/>
              </a:endParaRPr>
            </a:p>
          </p:txBody>
        </p:sp>
        <p:sp>
          <p:nvSpPr>
            <p:cNvPr id="481" name="TextBox 8"/>
            <p:cNvSpPr/>
            <p:nvPr/>
          </p:nvSpPr>
          <p:spPr>
            <a:xfrm>
              <a:off x="6574320" y="3330720"/>
              <a:ext cx="2338920" cy="2790000"/>
            </a:xfrm>
            <a:prstGeom prst="rect">
              <a:avLst/>
            </a:prstGeom>
            <a:solidFill>
              <a:schemeClr val="accent5">
                <a:lumMod val="20000"/>
                <a:lumOff val="80000"/>
              </a:schemeClr>
            </a:solidFill>
            <a:ln w="0">
              <a:noFill/>
            </a:ln>
          </p:spPr>
          <p:style>
            <a:lnRef idx="0">
              <a:scrgbClr r="0" g="0" b="0"/>
            </a:lnRef>
            <a:fillRef idx="0">
              <a:scrgbClr r="0" g="0" b="0"/>
            </a:fillRef>
            <a:effectRef idx="0">
              <a:scrgbClr r="0" g="0" b="0"/>
            </a:effectRef>
            <a:fontRef idx="minor"/>
          </p:style>
          <p:txBody>
            <a:bodyPr lIns="180000" tIns="180000" rIns="180000" bIns="0" anchor="t">
              <a:noAutofit/>
            </a:bodyPr>
            <a:lstStyle/>
            <a:p>
              <a:pPr algn="ctr">
                <a:lnSpc>
                  <a:spcPts val="2001"/>
                </a:lnSpc>
                <a:spcAft>
                  <a:spcPts val="1199"/>
                </a:spcAft>
              </a:pPr>
              <a:r>
                <a:rPr lang="en-GB" sz="1400" b="0" strike="noStrike" spc="-1">
                  <a:solidFill>
                    <a:srgbClr val="414141"/>
                  </a:solidFill>
                  <a:latin typeface="Century Gothic"/>
                  <a:ea typeface="DejaVu Sans"/>
                </a:rPr>
                <a:t>I’m pleased </a:t>
              </a:r>
              <a:br>
                <a:rPr sz="1400"/>
              </a:br>
              <a:r>
                <a:rPr lang="en-GB" sz="1400" b="0" strike="noStrike" spc="-1">
                  <a:solidFill>
                    <a:srgbClr val="414141"/>
                  </a:solidFill>
                  <a:latin typeface="Century Gothic"/>
                  <a:ea typeface="DejaVu Sans"/>
                </a:rPr>
                <a:t>to hear that. </a:t>
              </a:r>
              <a:endParaRPr lang="en-GB" sz="1400" b="0" strike="noStrike" spc="-1">
                <a:solidFill>
                  <a:srgbClr val="000000"/>
                </a:solidFill>
                <a:latin typeface="Arial"/>
              </a:endParaRPr>
            </a:p>
            <a:p>
              <a:pPr algn="ctr">
                <a:lnSpc>
                  <a:spcPts val="2001"/>
                </a:lnSpc>
                <a:spcAft>
                  <a:spcPts val="1199"/>
                </a:spcAft>
              </a:pPr>
              <a:r>
                <a:rPr lang="en-GB" sz="1400" b="0" strike="noStrike" spc="-1">
                  <a:solidFill>
                    <a:srgbClr val="414141"/>
                  </a:solidFill>
                  <a:latin typeface="Century Gothic"/>
                  <a:ea typeface="DejaVu Sans"/>
                </a:rPr>
                <a:t>Now you’ve made </a:t>
              </a:r>
              <a:br>
                <a:rPr sz="1400"/>
              </a:br>
              <a:r>
                <a:rPr lang="en-GB" sz="1400" b="0" strike="noStrike" spc="-1">
                  <a:solidFill>
                    <a:srgbClr val="414141"/>
                  </a:solidFill>
                  <a:latin typeface="Century Gothic"/>
                  <a:ea typeface="DejaVu Sans"/>
                </a:rPr>
                <a:t>the decision to quit, let’s look at what </a:t>
              </a:r>
              <a:br>
                <a:rPr sz="1400"/>
              </a:br>
              <a:r>
                <a:rPr lang="en-GB" sz="1400" b="0" strike="noStrike" spc="-1">
                  <a:solidFill>
                    <a:srgbClr val="414141"/>
                  </a:solidFill>
                  <a:latin typeface="Century Gothic"/>
                  <a:ea typeface="DejaVu Sans"/>
                </a:rPr>
                <a:t>can be done to </a:t>
              </a:r>
              <a:br>
                <a:rPr sz="1400"/>
              </a:br>
              <a:r>
                <a:rPr lang="en-GB" sz="1400" b="0" strike="noStrike" spc="-1">
                  <a:solidFill>
                    <a:srgbClr val="414141"/>
                  </a:solidFill>
                  <a:latin typeface="Century Gothic"/>
                  <a:ea typeface="DejaVu Sans"/>
                </a:rPr>
                <a:t>make it happen.</a:t>
              </a:r>
              <a:endParaRPr lang="en-GB" sz="1400" b="0" strike="noStrike" spc="-1">
                <a:solidFill>
                  <a:srgbClr val="000000"/>
                </a:solidFill>
                <a:latin typeface="Arial"/>
              </a:endParaRPr>
            </a:p>
          </p:txBody>
        </p:sp>
      </p:grpSp>
      <p:grpSp>
        <p:nvGrpSpPr>
          <p:cNvPr id="482" name="Group 16"/>
          <p:cNvGrpSpPr/>
          <p:nvPr/>
        </p:nvGrpSpPr>
        <p:grpSpPr>
          <a:xfrm>
            <a:off x="9155160" y="1632960"/>
            <a:ext cx="2338920" cy="4487760"/>
            <a:chOff x="9155160" y="1632960"/>
            <a:chExt cx="2338920" cy="4487760"/>
          </a:xfrm>
        </p:grpSpPr>
        <p:sp>
          <p:nvSpPr>
            <p:cNvPr id="483" name="TextBox 9"/>
            <p:cNvSpPr/>
            <p:nvPr/>
          </p:nvSpPr>
          <p:spPr>
            <a:xfrm>
              <a:off x="9155160" y="1632960"/>
              <a:ext cx="2338920" cy="1697040"/>
            </a:xfrm>
            <a:prstGeom prst="rect">
              <a:avLst/>
            </a:prstGeom>
            <a:solidFill>
              <a:srgbClr val="FF4E32"/>
            </a:solidFill>
            <a:ln w="0">
              <a:noFill/>
            </a:ln>
          </p:spPr>
          <p:style>
            <a:lnRef idx="0">
              <a:scrgbClr r="0" g="0" b="0"/>
            </a:lnRef>
            <a:fillRef idx="0">
              <a:scrgbClr r="0" g="0" b="0"/>
            </a:fillRef>
            <a:effectRef idx="0">
              <a:scrgbClr r="0" g="0" b="0"/>
            </a:effectRef>
            <a:fontRef idx="minor"/>
          </p:style>
          <p:txBody>
            <a:bodyPr lIns="0" tIns="324000" rIns="0" bIns="0" anchor="t">
              <a:noAutofit/>
            </a:bodyPr>
            <a:lstStyle/>
            <a:p>
              <a:pPr algn="ctr">
                <a:lnSpc>
                  <a:spcPts val="2001"/>
                </a:lnSpc>
                <a:spcAft>
                  <a:spcPts val="799"/>
                </a:spcAft>
              </a:pPr>
              <a:r>
                <a:rPr lang="en-GB" sz="2400" b="1" strike="noStrike" spc="-1">
                  <a:solidFill>
                    <a:srgbClr val="FFFFFF"/>
                  </a:solidFill>
                  <a:latin typeface="Century Gothic"/>
                  <a:ea typeface="DejaVu Sans"/>
                </a:rPr>
                <a:t>Step 4</a:t>
              </a:r>
              <a:endParaRPr lang="en-GB" sz="2400" b="0" strike="noStrike" spc="-1">
                <a:solidFill>
                  <a:srgbClr val="000000"/>
                </a:solidFill>
                <a:latin typeface="Arial"/>
              </a:endParaRPr>
            </a:p>
            <a:p>
              <a:pPr algn="ctr">
                <a:lnSpc>
                  <a:spcPts val="2001"/>
                </a:lnSpc>
                <a:spcAft>
                  <a:spcPts val="799"/>
                </a:spcAft>
              </a:pPr>
              <a:r>
                <a:rPr lang="en-GB" sz="1800" b="0" strike="noStrike" spc="-1">
                  <a:solidFill>
                    <a:srgbClr val="FFFFFF"/>
                  </a:solidFill>
                  <a:latin typeface="Century Gothic"/>
                  <a:ea typeface="DejaVu Sans"/>
                </a:rPr>
                <a:t>Not interested </a:t>
              </a:r>
              <a:br>
                <a:rPr sz="1800"/>
              </a:br>
              <a:r>
                <a:rPr lang="en-GB" sz="1800" b="0" strike="noStrike" spc="-1">
                  <a:solidFill>
                    <a:srgbClr val="FFFFFF"/>
                  </a:solidFill>
                  <a:latin typeface="Century Gothic"/>
                  <a:ea typeface="DejaVu Sans"/>
                </a:rPr>
                <a:t>in stopping</a:t>
              </a:r>
              <a:endParaRPr lang="en-GB" sz="1800" b="0" strike="noStrike" spc="-1">
                <a:solidFill>
                  <a:srgbClr val="000000"/>
                </a:solidFill>
                <a:latin typeface="Arial"/>
              </a:endParaRPr>
            </a:p>
          </p:txBody>
        </p:sp>
        <p:sp>
          <p:nvSpPr>
            <p:cNvPr id="484" name="TextBox 10"/>
            <p:cNvSpPr/>
            <p:nvPr/>
          </p:nvSpPr>
          <p:spPr>
            <a:xfrm>
              <a:off x="9155160" y="3330720"/>
              <a:ext cx="2338920" cy="2790000"/>
            </a:xfrm>
            <a:prstGeom prst="rect">
              <a:avLst/>
            </a:prstGeom>
            <a:solidFill>
              <a:srgbClr val="FF4E32">
                <a:alpha val="20000"/>
              </a:srgbClr>
            </a:solidFill>
            <a:ln w="0">
              <a:noFill/>
            </a:ln>
          </p:spPr>
          <p:style>
            <a:lnRef idx="0">
              <a:scrgbClr r="0" g="0" b="0"/>
            </a:lnRef>
            <a:fillRef idx="0">
              <a:scrgbClr r="0" g="0" b="0"/>
            </a:fillRef>
            <a:effectRef idx="0">
              <a:scrgbClr r="0" g="0" b="0"/>
            </a:effectRef>
            <a:fontRef idx="minor"/>
          </p:style>
          <p:txBody>
            <a:bodyPr lIns="180000" tIns="180000" rIns="180000" bIns="0" anchor="t">
              <a:noAutofit/>
            </a:bodyPr>
            <a:lstStyle/>
            <a:p>
              <a:pPr algn="ctr">
                <a:lnSpc>
                  <a:spcPts val="2001"/>
                </a:lnSpc>
                <a:spcAft>
                  <a:spcPts val="1199"/>
                </a:spcAft>
              </a:pPr>
              <a:r>
                <a:rPr lang="en-GB" sz="1400" b="0" strike="noStrike" spc="-1">
                  <a:solidFill>
                    <a:srgbClr val="414141"/>
                  </a:solidFill>
                  <a:latin typeface="Century Gothic"/>
                  <a:ea typeface="DejaVu Sans"/>
                </a:rPr>
                <a:t>I respect your choice. Come and see me if you want to talk more. </a:t>
              </a:r>
              <a:endParaRPr lang="en-GB" sz="1400" b="0" strike="noStrike" spc="-1">
                <a:solidFill>
                  <a:srgbClr val="000000"/>
                </a:solidFill>
                <a:latin typeface="Arial"/>
              </a:endParaRPr>
            </a:p>
            <a:p>
              <a:pPr algn="ctr">
                <a:lnSpc>
                  <a:spcPts val="2001"/>
                </a:lnSpc>
                <a:spcAft>
                  <a:spcPts val="1199"/>
                </a:spcAft>
              </a:pPr>
              <a:r>
                <a:rPr lang="en-GB" sz="1400" b="0" strike="noStrike" spc="-1">
                  <a:solidFill>
                    <a:srgbClr val="414141"/>
                  </a:solidFill>
                  <a:latin typeface="Century Gothic"/>
                  <a:ea typeface="DejaVu Sans"/>
                </a:rPr>
                <a:t>I’m concerned about the impact of smoking on you and I am here to help so I will check in with you again.</a:t>
              </a:r>
              <a:endParaRPr lang="en-GB" sz="1400" b="0" strike="noStrike" spc="-1">
                <a:solidFill>
                  <a:srgbClr val="000000"/>
                </a:solidFill>
                <a:latin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5" name="Picture 1"/>
          <p:cNvPicPr/>
          <p:nvPr/>
        </p:nvPicPr>
        <p:blipFill>
          <a:blip r:embed="rId3"/>
          <a:srcRect t="3470" b="7621"/>
          <a:stretch/>
        </p:blipFill>
        <p:spPr>
          <a:xfrm>
            <a:off x="3598560" y="4393800"/>
            <a:ext cx="4994280" cy="2463480"/>
          </a:xfrm>
          <a:prstGeom prst="rect">
            <a:avLst/>
          </a:prstGeom>
          <a:ln w="0">
            <a:noFill/>
          </a:ln>
          <a:effectLst>
            <a:outerShdw blurRad="317520" dist="63360" dir="5400000" algn="ctr" rotWithShape="0">
              <a:srgbClr val="000000">
                <a:alpha val="25000"/>
              </a:srgbClr>
            </a:outerShdw>
          </a:effectLst>
        </p:spPr>
      </p:pic>
      <p:sp>
        <p:nvSpPr>
          <p:cNvPr id="486" name="Subtitle 2"/>
          <p:cNvSpPr/>
          <p:nvPr/>
        </p:nvSpPr>
        <p:spPr>
          <a:xfrm>
            <a:off x="1523880" y="518400"/>
            <a:ext cx="9143280" cy="1191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ts val="3801"/>
              </a:lnSpc>
              <a:tabLst>
                <a:tab pos="0" algn="l"/>
              </a:tabLst>
            </a:pPr>
            <a:r>
              <a:rPr lang="en-US" sz="3200" b="1" strike="noStrike" spc="-1">
                <a:solidFill>
                  <a:srgbClr val="FFFFFF"/>
                </a:solidFill>
                <a:latin typeface="Century Gothic"/>
                <a:ea typeface="Geneva"/>
              </a:rPr>
              <a:t>Scaling questions</a:t>
            </a:r>
            <a:br>
              <a:rPr sz="3200"/>
            </a:br>
            <a:r>
              <a:rPr lang="en-US" sz="2100" b="1" strike="noStrike" spc="-1">
                <a:solidFill>
                  <a:schemeClr val="accent4">
                    <a:lumMod val="20000"/>
                    <a:lumOff val="80000"/>
                  </a:schemeClr>
                </a:solidFill>
                <a:latin typeface="Century Gothic"/>
                <a:ea typeface="Geneva"/>
              </a:rPr>
              <a:t>On a scale of 1–10 (1 low – 10 high)</a:t>
            </a:r>
            <a:endParaRPr lang="en-GB" sz="2100" b="0" strike="noStrike" spc="-1">
              <a:solidFill>
                <a:srgbClr val="000000"/>
              </a:solidFill>
              <a:latin typeface="Arial"/>
            </a:endParaRPr>
          </a:p>
        </p:txBody>
      </p:sp>
      <p:sp>
        <p:nvSpPr>
          <p:cNvPr id="487" name="Content Placeholder 2"/>
          <p:cNvSpPr/>
          <p:nvPr/>
        </p:nvSpPr>
        <p:spPr>
          <a:xfrm>
            <a:off x="348840" y="1614960"/>
            <a:ext cx="11493360" cy="2463480"/>
          </a:xfrm>
          <a:prstGeom prst="rect">
            <a:avLst/>
          </a:prstGeom>
          <a:noFill/>
          <a:ln w="9525">
            <a:noFill/>
          </a:ln>
        </p:spPr>
        <p:style>
          <a:lnRef idx="0">
            <a:scrgbClr r="0" g="0" b="0"/>
          </a:lnRef>
          <a:fillRef idx="0">
            <a:scrgbClr r="0" g="0" b="0"/>
          </a:fillRef>
          <a:effectRef idx="0">
            <a:scrgbClr r="0" g="0" b="0"/>
          </a:effectRef>
          <a:fontRef idx="minor"/>
        </p:style>
        <p:txBody>
          <a:bodyPr lIns="0" tIns="0" rIns="0" bIns="180000" numCol="1" spcCol="0" anchor="ctr">
            <a:noAutofit/>
          </a:bodyPr>
          <a:lstStyle/>
          <a:p>
            <a:pPr algn="ctr">
              <a:lnSpc>
                <a:spcPts val="4501"/>
              </a:lnSpc>
              <a:tabLst>
                <a:tab pos="0" algn="l"/>
              </a:tabLst>
            </a:pPr>
            <a:r>
              <a:rPr lang="en-US" sz="2400" b="0" strike="noStrike" spc="-1">
                <a:solidFill>
                  <a:schemeClr val="accent4">
                    <a:lumMod val="20000"/>
                    <a:lumOff val="80000"/>
                  </a:schemeClr>
                </a:solidFill>
                <a:latin typeface="Century Gothic"/>
                <a:ea typeface="Geneva"/>
              </a:rPr>
              <a:t>How </a:t>
            </a:r>
            <a:r>
              <a:rPr lang="en-US" sz="2400" b="1" strike="noStrike" spc="-1">
                <a:solidFill>
                  <a:srgbClr val="FFFFFF"/>
                </a:solidFill>
                <a:latin typeface="Century Gothic"/>
                <a:ea typeface="Geneva"/>
              </a:rPr>
              <a:t>important</a:t>
            </a:r>
            <a:r>
              <a:rPr lang="en-US" sz="2400" b="0" strike="noStrike" spc="-1">
                <a:solidFill>
                  <a:schemeClr val="accent4">
                    <a:lumMod val="20000"/>
                    <a:lumOff val="80000"/>
                  </a:schemeClr>
                </a:solidFill>
                <a:latin typeface="Century Gothic"/>
                <a:ea typeface="Geneva"/>
              </a:rPr>
              <a:t> is it right now to stop smoking?</a:t>
            </a:r>
            <a:r>
              <a:rPr lang="en-US" sz="2400" b="1" strike="noStrike" spc="-1">
                <a:solidFill>
                  <a:schemeClr val="accent4">
                    <a:lumMod val="20000"/>
                    <a:lumOff val="80000"/>
                  </a:schemeClr>
                </a:solidFill>
                <a:latin typeface="Century Gothic"/>
                <a:ea typeface="Geneva"/>
              </a:rPr>
              <a:t> </a:t>
            </a:r>
            <a:endParaRPr lang="en-GB" sz="2400" b="0" strike="noStrike" spc="-1">
              <a:solidFill>
                <a:srgbClr val="000000"/>
              </a:solidFill>
              <a:latin typeface="Arial"/>
            </a:endParaRPr>
          </a:p>
          <a:p>
            <a:pPr algn="ctr">
              <a:lnSpc>
                <a:spcPts val="4501"/>
              </a:lnSpc>
              <a:tabLst>
                <a:tab pos="0" algn="l"/>
              </a:tabLst>
            </a:pPr>
            <a:r>
              <a:rPr lang="en-US" sz="2400" b="0" strike="noStrike" spc="-1">
                <a:solidFill>
                  <a:schemeClr val="accent4">
                    <a:lumMod val="20000"/>
                    <a:lumOff val="80000"/>
                  </a:schemeClr>
                </a:solidFill>
                <a:latin typeface="Century Gothic"/>
                <a:ea typeface="Geneva"/>
              </a:rPr>
              <a:t>How </a:t>
            </a:r>
            <a:r>
              <a:rPr lang="en-US" sz="2400" b="1" strike="noStrike" spc="-1">
                <a:solidFill>
                  <a:srgbClr val="FFFFFF"/>
                </a:solidFill>
                <a:latin typeface="Century Gothic"/>
                <a:ea typeface="Geneva"/>
              </a:rPr>
              <a:t>motivated</a:t>
            </a:r>
            <a:r>
              <a:rPr lang="en-US" sz="2400" b="0" strike="noStrike" spc="-1">
                <a:solidFill>
                  <a:schemeClr val="accent4">
                    <a:lumMod val="20000"/>
                    <a:lumOff val="80000"/>
                  </a:schemeClr>
                </a:solidFill>
                <a:latin typeface="Century Gothic"/>
                <a:ea typeface="Geneva"/>
              </a:rPr>
              <a:t> are you right now to stop smoking?</a:t>
            </a:r>
            <a:endParaRPr lang="en-GB" sz="2400" b="0" strike="noStrike" spc="-1">
              <a:solidFill>
                <a:srgbClr val="000000"/>
              </a:solidFill>
              <a:latin typeface="Arial"/>
            </a:endParaRPr>
          </a:p>
          <a:p>
            <a:pPr algn="ctr">
              <a:lnSpc>
                <a:spcPts val="4501"/>
              </a:lnSpc>
              <a:tabLst>
                <a:tab pos="0" algn="l"/>
              </a:tabLst>
            </a:pPr>
            <a:r>
              <a:rPr lang="en-US" sz="2400" b="0" strike="noStrike" spc="-1">
                <a:solidFill>
                  <a:schemeClr val="accent4">
                    <a:lumMod val="20000"/>
                    <a:lumOff val="80000"/>
                  </a:schemeClr>
                </a:solidFill>
                <a:latin typeface="Century Gothic"/>
                <a:ea typeface="Geneva"/>
              </a:rPr>
              <a:t>How </a:t>
            </a:r>
            <a:r>
              <a:rPr lang="en-US" sz="2400" b="1" strike="noStrike" spc="-1">
                <a:solidFill>
                  <a:srgbClr val="FFFFFF"/>
                </a:solidFill>
                <a:latin typeface="Century Gothic"/>
                <a:ea typeface="Geneva"/>
              </a:rPr>
              <a:t>confident</a:t>
            </a:r>
            <a:r>
              <a:rPr lang="en-US" sz="2400" b="0" strike="noStrike" spc="-1">
                <a:solidFill>
                  <a:schemeClr val="accent4">
                    <a:lumMod val="20000"/>
                    <a:lumOff val="80000"/>
                  </a:schemeClr>
                </a:solidFill>
                <a:latin typeface="Century Gothic"/>
                <a:ea typeface="Geneva"/>
              </a:rPr>
              <a:t> are you right now that you will stop smoking?</a:t>
            </a:r>
            <a:endParaRPr lang="en-GB" sz="2400" b="0" strike="noStrike" spc="-1">
              <a:solidFill>
                <a:srgbClr val="000000"/>
              </a:solidFill>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PlaceHolder 1"/>
          <p:cNvSpPr>
            <a:spLocks noGrp="1"/>
          </p:cNvSpPr>
          <p:nvPr>
            <p:ph/>
          </p:nvPr>
        </p:nvSpPr>
        <p:spPr>
          <a:xfrm>
            <a:off x="1163520" y="1702800"/>
            <a:ext cx="10188000" cy="3050280"/>
          </a:xfrm>
          <a:prstGeom prst="rect">
            <a:avLst/>
          </a:prstGeom>
          <a:noFill/>
          <a:ln w="0">
            <a:noFill/>
          </a:ln>
        </p:spPr>
        <p:txBody>
          <a:bodyPr lIns="90000" tIns="45000" rIns="90000" bIns="45000" anchor="t">
            <a:noAutofit/>
          </a:bodyPr>
          <a:lstStyle/>
          <a:p>
            <a:pPr marL="266760" indent="-266760">
              <a:lnSpc>
                <a:spcPts val="2599"/>
              </a:lnSpc>
              <a:spcAft>
                <a:spcPts val="1500"/>
              </a:spcAft>
              <a:buClr>
                <a:srgbClr val="8C73AE"/>
              </a:buClr>
              <a:buSzPct val="120000"/>
              <a:buFont typeface="Wingdings" charset="2"/>
              <a:buChar char=""/>
            </a:pPr>
            <a:r>
              <a:rPr lang="en-US" sz="1900" b="0" strike="noStrike" spc="-1" dirty="0">
                <a:solidFill>
                  <a:srgbClr val="414141"/>
                </a:solidFill>
                <a:latin typeface="Century Gothic"/>
              </a:rPr>
              <a:t>Background</a:t>
            </a:r>
            <a:endParaRPr lang="en-GB" sz="1900" b="0" strike="noStrike" spc="-1" dirty="0">
              <a:solidFill>
                <a:srgbClr val="000000"/>
              </a:solidFill>
              <a:latin typeface="Arial"/>
            </a:endParaRPr>
          </a:p>
          <a:p>
            <a:pPr marL="266760" indent="-266760">
              <a:lnSpc>
                <a:spcPts val="2599"/>
              </a:lnSpc>
              <a:spcAft>
                <a:spcPts val="1500"/>
              </a:spcAft>
              <a:buClr>
                <a:srgbClr val="8C73AE"/>
              </a:buClr>
              <a:buSzPct val="120000"/>
              <a:buFont typeface="Wingdings" charset="2"/>
              <a:buChar char=""/>
            </a:pPr>
            <a:r>
              <a:rPr lang="en-US" sz="1900" b="0" strike="noStrike" spc="-1" dirty="0">
                <a:solidFill>
                  <a:srgbClr val="414141"/>
                </a:solidFill>
                <a:latin typeface="Century Gothic"/>
              </a:rPr>
              <a:t>Engaging young people</a:t>
            </a:r>
          </a:p>
          <a:p>
            <a:pPr marL="266760" indent="-266760">
              <a:lnSpc>
                <a:spcPts val="2599"/>
              </a:lnSpc>
              <a:spcAft>
                <a:spcPts val="1500"/>
              </a:spcAft>
              <a:buClr>
                <a:srgbClr val="8C73AE"/>
              </a:buClr>
              <a:buSzPct val="120000"/>
              <a:buFont typeface="Wingdings" charset="2"/>
              <a:buChar char=""/>
            </a:pPr>
            <a:r>
              <a:rPr lang="en-US" sz="1900" spc="-1" dirty="0">
                <a:solidFill>
                  <a:srgbClr val="414141"/>
                </a:solidFill>
                <a:latin typeface="Century Gothic"/>
              </a:rPr>
              <a:t>What influences young people</a:t>
            </a:r>
            <a:endParaRPr lang="en-GB" sz="1900" b="0" strike="noStrike" spc="-1" dirty="0">
              <a:solidFill>
                <a:srgbClr val="000000"/>
              </a:solidFill>
              <a:latin typeface="Arial"/>
            </a:endParaRPr>
          </a:p>
          <a:p>
            <a:pPr marL="266760" indent="-266760">
              <a:lnSpc>
                <a:spcPts val="2599"/>
              </a:lnSpc>
              <a:spcAft>
                <a:spcPts val="1500"/>
              </a:spcAft>
              <a:buClr>
                <a:srgbClr val="8C73AE"/>
              </a:buClr>
              <a:buSzPct val="120000"/>
              <a:buFont typeface="Wingdings" charset="2"/>
              <a:buChar char=""/>
            </a:pPr>
            <a:r>
              <a:rPr lang="en-US" sz="1900" b="0" strike="noStrike" spc="-1" dirty="0">
                <a:solidFill>
                  <a:srgbClr val="414141"/>
                </a:solidFill>
                <a:latin typeface="Century Gothic"/>
              </a:rPr>
              <a:t>Communicating with young people</a:t>
            </a:r>
            <a:endParaRPr lang="en-GB" sz="1900" b="0" strike="noStrike" spc="-1" dirty="0">
              <a:solidFill>
                <a:srgbClr val="000000"/>
              </a:solidFill>
              <a:latin typeface="Arial"/>
            </a:endParaRPr>
          </a:p>
          <a:p>
            <a:pPr marL="266760" indent="-266760">
              <a:lnSpc>
                <a:spcPts val="2599"/>
              </a:lnSpc>
              <a:spcAft>
                <a:spcPts val="1500"/>
              </a:spcAft>
              <a:buClr>
                <a:srgbClr val="8C73AE"/>
              </a:buClr>
              <a:buSzPct val="120000"/>
              <a:buFont typeface="Wingdings" charset="2"/>
              <a:buChar char=""/>
            </a:pPr>
            <a:r>
              <a:rPr lang="en-US" sz="1900" b="0" strike="noStrike" spc="-1" dirty="0">
                <a:solidFill>
                  <a:srgbClr val="414141"/>
                </a:solidFill>
                <a:latin typeface="Century Gothic"/>
              </a:rPr>
              <a:t>Support to stop smoking</a:t>
            </a:r>
            <a:endParaRPr lang="en-GB" sz="1900" b="0" strike="noStrike" spc="-1" dirty="0">
              <a:solidFill>
                <a:srgbClr val="000000"/>
              </a:solidFill>
              <a:latin typeface="Arial"/>
            </a:endParaRPr>
          </a:p>
          <a:p>
            <a:pPr marL="266760" indent="-266760">
              <a:lnSpc>
                <a:spcPts val="2599"/>
              </a:lnSpc>
              <a:spcAft>
                <a:spcPts val="1500"/>
              </a:spcAft>
              <a:buClr>
                <a:srgbClr val="8C73AE"/>
              </a:buClr>
              <a:buSzPct val="120000"/>
              <a:buFont typeface="Wingdings" charset="2"/>
              <a:buChar char=""/>
            </a:pPr>
            <a:r>
              <a:rPr lang="en-US" sz="1900" b="0" strike="noStrike" spc="-1" dirty="0">
                <a:solidFill>
                  <a:srgbClr val="414141"/>
                </a:solidFill>
                <a:latin typeface="Century Gothic"/>
              </a:rPr>
              <a:t>Scenarios</a:t>
            </a:r>
            <a:endParaRPr lang="en-GB" sz="1900" b="0" strike="noStrike" spc="-1" dirty="0">
              <a:solidFill>
                <a:srgbClr val="000000"/>
              </a:solidFill>
              <a:latin typeface="Arial"/>
            </a:endParaRPr>
          </a:p>
          <a:p>
            <a:pPr marL="266760" indent="-266760">
              <a:lnSpc>
                <a:spcPts val="2599"/>
              </a:lnSpc>
              <a:spcAft>
                <a:spcPts val="1500"/>
              </a:spcAft>
              <a:buClr>
                <a:srgbClr val="8C73AE"/>
              </a:buClr>
              <a:buSzPct val="120000"/>
              <a:buFont typeface="Wingdings" charset="2"/>
              <a:buChar char=""/>
            </a:pPr>
            <a:r>
              <a:rPr lang="en-US" sz="1900" b="0" strike="noStrike" spc="-1" dirty="0">
                <a:solidFill>
                  <a:srgbClr val="414141"/>
                </a:solidFill>
                <a:latin typeface="Century Gothic"/>
              </a:rPr>
              <a:t>Summary</a:t>
            </a:r>
            <a:endParaRPr lang="en-GB" sz="1900" b="0" strike="noStrike" spc="-1" dirty="0">
              <a:solidFill>
                <a:srgbClr val="000000"/>
              </a:solidFill>
              <a:latin typeface="Arial"/>
            </a:endParaRPr>
          </a:p>
          <a:p>
            <a:pPr indent="0">
              <a:lnSpc>
                <a:spcPts val="2599"/>
              </a:lnSpc>
              <a:spcAft>
                <a:spcPts val="1500"/>
              </a:spcAft>
              <a:buNone/>
              <a:tabLst>
                <a:tab pos="0" algn="l"/>
              </a:tabLst>
            </a:pPr>
            <a:endParaRPr lang="en-GB" sz="1900" b="0" strike="noStrike" spc="-1" dirty="0">
              <a:solidFill>
                <a:srgbClr val="000000"/>
              </a:solidFill>
              <a:latin typeface="Arial"/>
            </a:endParaRPr>
          </a:p>
          <a:p>
            <a:pPr indent="0">
              <a:lnSpc>
                <a:spcPts val="2599"/>
              </a:lnSpc>
              <a:spcAft>
                <a:spcPts val="1500"/>
              </a:spcAft>
              <a:buNone/>
              <a:tabLst>
                <a:tab pos="0" algn="l"/>
              </a:tabLst>
            </a:pPr>
            <a:endParaRPr lang="en-GB" sz="1900" b="0" strike="noStrike" spc="-1" dirty="0">
              <a:solidFill>
                <a:srgbClr val="000000"/>
              </a:solidFill>
              <a:latin typeface="Arial"/>
            </a:endParaRPr>
          </a:p>
        </p:txBody>
      </p:sp>
      <p:sp>
        <p:nvSpPr>
          <p:cNvPr id="342"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Content</a:t>
            </a:r>
            <a:endParaRPr lang="en-GB" sz="2800" b="0" strike="noStrike" spc="-1">
              <a:solidFill>
                <a:srgbClr val="000000"/>
              </a:solidFill>
              <a:latin typeface="Arial"/>
            </a:endParaRPr>
          </a:p>
        </p:txBody>
      </p:sp>
      <p:pic>
        <p:nvPicPr>
          <p:cNvPr id="343" name="Picture 4"/>
          <p:cNvPicPr/>
          <p:nvPr/>
        </p:nvPicPr>
        <p:blipFill>
          <a:blip r:embed="rId3"/>
          <a:stretch/>
        </p:blipFill>
        <p:spPr>
          <a:xfrm flipH="1">
            <a:off x="7098120" y="1702800"/>
            <a:ext cx="4254120" cy="3452040"/>
          </a:xfrm>
          <a:prstGeom prst="rect">
            <a:avLst/>
          </a:prstGeom>
          <a:ln w="0">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8" name="Group 1"/>
          <p:cNvGrpSpPr/>
          <p:nvPr/>
        </p:nvGrpSpPr>
        <p:grpSpPr>
          <a:xfrm>
            <a:off x="1693440" y="2473920"/>
            <a:ext cx="8804160" cy="1490400"/>
            <a:chOff x="1693440" y="2473920"/>
            <a:chExt cx="8804160" cy="1490400"/>
          </a:xfrm>
        </p:grpSpPr>
        <p:sp>
          <p:nvSpPr>
            <p:cNvPr id="489" name="TextBox 2"/>
            <p:cNvSpPr/>
            <p:nvPr/>
          </p:nvSpPr>
          <p:spPr>
            <a:xfrm>
              <a:off x="3184560" y="2473920"/>
              <a:ext cx="7313040" cy="1490400"/>
            </a:xfrm>
            <a:prstGeom prst="rect">
              <a:avLst/>
            </a:prstGeom>
            <a:solidFill>
              <a:srgbClr val="45355C"/>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ea typeface="DejaVu Sans"/>
                </a:rPr>
                <a:t>Supporting young people </a:t>
              </a:r>
              <a:br>
                <a:rPr sz="2700"/>
              </a:br>
              <a:r>
                <a:rPr lang="en-GB" sz="2700" b="1" strike="noStrike" spc="-1">
                  <a:solidFill>
                    <a:srgbClr val="FFFFFF"/>
                  </a:solidFill>
                  <a:latin typeface="Century Gothic"/>
                  <a:ea typeface="DejaVu Sans"/>
                </a:rPr>
                <a:t>to stop smoking</a:t>
              </a:r>
              <a:endParaRPr lang="en-GB" sz="2700" b="0" strike="noStrike" spc="-1">
                <a:solidFill>
                  <a:srgbClr val="FFFFFF"/>
                </a:solidFill>
                <a:latin typeface="Arial"/>
              </a:endParaRPr>
            </a:p>
          </p:txBody>
        </p:sp>
        <p:sp>
          <p:nvSpPr>
            <p:cNvPr id="490" name="TextBox 4"/>
            <p:cNvSpPr/>
            <p:nvPr/>
          </p:nvSpPr>
          <p:spPr>
            <a:xfrm>
              <a:off x="1693440" y="2473920"/>
              <a:ext cx="1490400" cy="149040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chemeClr val="accent4">
                      <a:lumMod val="50000"/>
                    </a:schemeClr>
                  </a:solidFill>
                  <a:latin typeface="Century Gothic"/>
                  <a:ea typeface="DejaVu Sans"/>
                </a:rPr>
                <a:t>5</a:t>
              </a:r>
              <a:endParaRPr lang="en-GB" sz="5000" b="0" strike="noStrike" spc="-1">
                <a:solidFill>
                  <a:srgbClr val="000000"/>
                </a:solidFill>
                <a:latin typeface="Aria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PlaceHolder 1"/>
          <p:cNvSpPr>
            <a:spLocks noGrp="1"/>
          </p:cNvSpPr>
          <p:nvPr>
            <p:ph/>
          </p:nvPr>
        </p:nvSpPr>
        <p:spPr>
          <a:xfrm>
            <a:off x="1163520" y="1401840"/>
            <a:ext cx="10645200" cy="4915080"/>
          </a:xfrm>
          <a:prstGeom prst="rect">
            <a:avLst/>
          </a:prstGeom>
          <a:noFill/>
          <a:ln w="0">
            <a:noFill/>
          </a:ln>
        </p:spPr>
        <p:txBody>
          <a:bodyPr lIns="90000" tIns="45000" rIns="90000" bIns="45000" anchor="t">
            <a:noAutofit/>
          </a:bodyPr>
          <a:lstStyle/>
          <a:p>
            <a:pPr marL="266760" indent="-266760">
              <a:lnSpc>
                <a:spcPts val="2599"/>
              </a:lnSpc>
              <a:spcBef>
                <a:spcPts val="800"/>
              </a:spcBef>
              <a:spcAft>
                <a:spcPts val="800"/>
              </a:spcAft>
              <a:buClr>
                <a:srgbClr val="8C73AE"/>
              </a:buClr>
              <a:buSzPct val="120000"/>
              <a:buFont typeface="Wingdings" charset="2"/>
              <a:buChar char=""/>
            </a:pPr>
            <a:r>
              <a:rPr lang="en-GB" sz="1900" b="0" strike="noStrike" spc="-1" dirty="0">
                <a:solidFill>
                  <a:srgbClr val="414141"/>
                </a:solidFill>
                <a:latin typeface="Century Gothic"/>
              </a:rPr>
              <a:t>It is </a:t>
            </a:r>
            <a:r>
              <a:rPr lang="en-GB" sz="1900" b="1" strike="noStrike" spc="-1" dirty="0">
                <a:solidFill>
                  <a:srgbClr val="8C73AE"/>
                </a:solidFill>
                <a:latin typeface="Century Gothic"/>
              </a:rPr>
              <a:t>difficult to support </a:t>
            </a:r>
            <a:r>
              <a:rPr lang="en-GB" sz="1900" b="0" strike="noStrike" spc="-1" dirty="0">
                <a:solidFill>
                  <a:srgbClr val="414141"/>
                </a:solidFill>
                <a:latin typeface="Century Gothic"/>
              </a:rPr>
              <a:t>young people to stop smoking</a:t>
            </a:r>
            <a:endParaRPr lang="en-GB" sz="19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900" b="0" strike="noStrike" spc="-1" dirty="0">
                <a:solidFill>
                  <a:srgbClr val="414141"/>
                </a:solidFill>
                <a:latin typeface="Century Gothic"/>
              </a:rPr>
              <a:t>Young people might be </a:t>
            </a:r>
            <a:r>
              <a:rPr lang="en-GB" sz="1900" b="1" strike="noStrike" spc="-1" dirty="0">
                <a:solidFill>
                  <a:srgbClr val="8C73AE"/>
                </a:solidFill>
                <a:latin typeface="Century Gothic"/>
              </a:rPr>
              <a:t>ambivalent </a:t>
            </a:r>
            <a:r>
              <a:rPr lang="en-GB" sz="1900" b="0" strike="noStrike" spc="-1" dirty="0">
                <a:solidFill>
                  <a:srgbClr val="414141"/>
                </a:solidFill>
                <a:latin typeface="Century Gothic"/>
              </a:rPr>
              <a:t>about stopping</a:t>
            </a:r>
            <a:endParaRPr lang="en-GB" sz="19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900" b="0" strike="noStrike" spc="-1" dirty="0">
                <a:solidFill>
                  <a:srgbClr val="414141"/>
                </a:solidFill>
                <a:latin typeface="Century Gothic"/>
              </a:rPr>
              <a:t>There is a need to </a:t>
            </a:r>
            <a:r>
              <a:rPr lang="en-GB" sz="1900" b="1" strike="noStrike" spc="-1" dirty="0">
                <a:solidFill>
                  <a:srgbClr val="8C73AE"/>
                </a:solidFill>
                <a:latin typeface="Century Gothic"/>
              </a:rPr>
              <a:t>recognise and address defensive barriers </a:t>
            </a:r>
            <a:r>
              <a:rPr lang="en-GB" sz="1900" b="0" strike="noStrike" spc="-1" dirty="0">
                <a:solidFill>
                  <a:srgbClr val="414141"/>
                </a:solidFill>
                <a:latin typeface="Century Gothic"/>
              </a:rPr>
              <a:t>without judgement </a:t>
            </a:r>
            <a:endParaRPr lang="en-GB" sz="19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900" b="0" strike="noStrike" spc="-1" dirty="0">
                <a:solidFill>
                  <a:srgbClr val="414141"/>
                </a:solidFill>
                <a:latin typeface="Century Gothic"/>
              </a:rPr>
              <a:t>Support is </a:t>
            </a:r>
            <a:r>
              <a:rPr lang="en-GB" sz="1900" b="1" strike="noStrike" spc="-1" dirty="0">
                <a:solidFill>
                  <a:srgbClr val="8C73AE"/>
                </a:solidFill>
                <a:latin typeface="Century Gothic"/>
              </a:rPr>
              <a:t>a process </a:t>
            </a:r>
            <a:r>
              <a:rPr lang="en-GB" sz="1900" b="0" strike="noStrike" spc="-1" dirty="0">
                <a:solidFill>
                  <a:srgbClr val="414141"/>
                </a:solidFill>
                <a:latin typeface="Century Gothic"/>
              </a:rPr>
              <a:t>not a one-off event</a:t>
            </a:r>
            <a:endParaRPr lang="en-GB" sz="19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900" b="1" strike="noStrike" spc="-1" dirty="0">
                <a:solidFill>
                  <a:srgbClr val="8C73AE"/>
                </a:solidFill>
                <a:latin typeface="Century Gothic"/>
              </a:rPr>
              <a:t>Relapse</a:t>
            </a:r>
            <a:r>
              <a:rPr lang="en-GB" sz="1900" b="0" strike="noStrike" spc="-1" dirty="0">
                <a:solidFill>
                  <a:srgbClr val="414141"/>
                </a:solidFill>
                <a:latin typeface="Century Gothic"/>
              </a:rPr>
              <a:t> is common and it may take </a:t>
            </a:r>
            <a:r>
              <a:rPr lang="en-GB" sz="1900" b="1" strike="noStrike" spc="-1" dirty="0">
                <a:solidFill>
                  <a:srgbClr val="8C73AE"/>
                </a:solidFill>
                <a:latin typeface="Century Gothic"/>
              </a:rPr>
              <a:t>several quit attempts </a:t>
            </a:r>
            <a:r>
              <a:rPr lang="en-GB" sz="1900" b="0" strike="noStrike" spc="-1" dirty="0">
                <a:solidFill>
                  <a:srgbClr val="414141"/>
                </a:solidFill>
                <a:latin typeface="Century Gothic"/>
              </a:rPr>
              <a:t>to stop smoking completely</a:t>
            </a:r>
            <a:endParaRPr lang="en-GB" sz="19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900" b="0" strike="noStrike" spc="-1" dirty="0">
                <a:solidFill>
                  <a:srgbClr val="414141"/>
                </a:solidFill>
                <a:latin typeface="Century Gothic"/>
              </a:rPr>
              <a:t>Time smoking, home environment, peer support and confidence </a:t>
            </a:r>
            <a:br>
              <a:rPr sz="1900" dirty="0"/>
            </a:br>
            <a:r>
              <a:rPr lang="en-GB" sz="1900" b="0" strike="noStrike" spc="-1" dirty="0">
                <a:solidFill>
                  <a:srgbClr val="414141"/>
                </a:solidFill>
                <a:latin typeface="Century Gothic"/>
              </a:rPr>
              <a:t>will </a:t>
            </a:r>
            <a:r>
              <a:rPr lang="en-GB" sz="1900" b="1" strike="noStrike" spc="-1" dirty="0">
                <a:solidFill>
                  <a:srgbClr val="8C73AE"/>
                </a:solidFill>
                <a:latin typeface="Century Gothic"/>
              </a:rPr>
              <a:t>impact </a:t>
            </a:r>
            <a:r>
              <a:rPr lang="en-GB" sz="1900" b="0" strike="noStrike" spc="-1" dirty="0">
                <a:solidFill>
                  <a:srgbClr val="414141"/>
                </a:solidFill>
                <a:latin typeface="Century Gothic"/>
              </a:rPr>
              <a:t>their quit attempt</a:t>
            </a:r>
            <a:endParaRPr lang="en-GB" sz="19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900" b="1" strike="noStrike" spc="-1" dirty="0">
                <a:solidFill>
                  <a:srgbClr val="8C73AE"/>
                </a:solidFill>
                <a:latin typeface="Century Gothic"/>
              </a:rPr>
              <a:t>Nicotine dependence</a:t>
            </a:r>
            <a:r>
              <a:rPr lang="en-GB" sz="1900" b="0" strike="noStrike" spc="-1" dirty="0">
                <a:solidFill>
                  <a:srgbClr val="414141"/>
                </a:solidFill>
                <a:latin typeface="Century Gothic"/>
              </a:rPr>
              <a:t>, withdrawal symptoms and urges to smoke </a:t>
            </a:r>
            <a:endParaRPr lang="en-GB" sz="19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900" b="0" strike="noStrike" spc="-1" dirty="0">
                <a:solidFill>
                  <a:srgbClr val="414141"/>
                </a:solidFill>
                <a:latin typeface="Century Gothic"/>
              </a:rPr>
              <a:t>It is down to the young person and you </a:t>
            </a:r>
            <a:r>
              <a:rPr lang="en-GB" sz="1900" b="1" strike="noStrike" spc="-1" dirty="0">
                <a:solidFill>
                  <a:srgbClr val="8C73AE"/>
                </a:solidFill>
                <a:latin typeface="Century Gothic"/>
              </a:rPr>
              <a:t>to get this done</a:t>
            </a:r>
            <a:endParaRPr lang="en-GB" sz="1900" b="0" strike="noStrike" spc="-1" dirty="0">
              <a:solidFill>
                <a:srgbClr val="000000"/>
              </a:solidFill>
              <a:latin typeface="Arial"/>
            </a:endParaRPr>
          </a:p>
          <a:p>
            <a:pPr marL="266760" indent="-266760">
              <a:lnSpc>
                <a:spcPts val="2599"/>
              </a:lnSpc>
              <a:spcBef>
                <a:spcPts val="800"/>
              </a:spcBef>
              <a:spcAft>
                <a:spcPts val="800"/>
              </a:spcAft>
              <a:buClr>
                <a:srgbClr val="8C73AE"/>
              </a:buClr>
              <a:buSzPct val="120000"/>
              <a:buFont typeface="Wingdings" charset="2"/>
              <a:buChar char=""/>
            </a:pPr>
            <a:r>
              <a:rPr lang="en-GB" sz="1900" b="0" strike="noStrike" spc="-1" dirty="0">
                <a:solidFill>
                  <a:srgbClr val="414141"/>
                </a:solidFill>
                <a:latin typeface="Century Gothic"/>
              </a:rPr>
              <a:t>Keep notes on what worked, what doesn’t and build your </a:t>
            </a:r>
            <a:r>
              <a:rPr lang="en-GB" sz="1900" b="1" strike="noStrike" spc="-1" dirty="0">
                <a:solidFill>
                  <a:srgbClr val="8C73AE"/>
                </a:solidFill>
                <a:latin typeface="Century Gothic"/>
              </a:rPr>
              <a:t>own evidence base</a:t>
            </a:r>
            <a:endParaRPr lang="en-GB" sz="1900" b="0" strike="noStrike" spc="-1" dirty="0">
              <a:solidFill>
                <a:srgbClr val="000000"/>
              </a:solidFill>
              <a:latin typeface="Arial"/>
            </a:endParaRPr>
          </a:p>
        </p:txBody>
      </p:sp>
      <p:sp>
        <p:nvSpPr>
          <p:cNvPr id="492" name="PlaceHolder 2"/>
          <p:cNvSpPr>
            <a:spLocks noGrp="1"/>
          </p:cNvSpPr>
          <p:nvPr>
            <p:ph type="title"/>
          </p:nvPr>
        </p:nvSpPr>
        <p:spPr>
          <a:xfrm>
            <a:off x="1163520" y="358920"/>
            <a:ext cx="10188000" cy="1042920"/>
          </a:xfrm>
          <a:prstGeom prst="rect">
            <a:avLst/>
          </a:prstGeom>
          <a:noFill/>
          <a:ln w="0">
            <a:noFill/>
          </a:ln>
        </p:spPr>
        <p:txBody>
          <a:bodyPr lIns="90000" tIns="45000" rIns="90000" bIns="45000" anchor="ctr">
            <a:noAutofit/>
          </a:bodyPr>
          <a:lstStyle/>
          <a:p>
            <a:pPr>
              <a:lnSpc>
                <a:spcPts val="3200"/>
              </a:lnSpc>
              <a:tabLst>
                <a:tab pos="0" algn="l"/>
              </a:tabLst>
            </a:pPr>
            <a:r>
              <a:rPr lang="en-GB" sz="2800" b="1" dirty="0">
                <a:solidFill>
                  <a:schemeClr val="accent4"/>
                </a:solidFill>
                <a:latin typeface="Century Gothic" panose="020B0502020202020204" pitchFamily="34" charset="0"/>
              </a:rPr>
              <a:t>The challenges to providing support</a:t>
            </a:r>
            <a:br>
              <a:rPr lang="en-GB" dirty="0"/>
            </a:br>
            <a:endParaRPr lang="en-GB" sz="2800" b="0" strike="noStrike" spc="-1" dirty="0">
              <a:solidFill>
                <a:srgbClr val="000000"/>
              </a:solidFill>
              <a:latin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CA2AE-C460-B273-0F0D-4299846121FC}"/>
            </a:ext>
          </a:extLst>
        </p:cNvPr>
        <p:cNvGrpSpPr/>
        <p:nvPr/>
      </p:nvGrpSpPr>
      <p:grpSpPr>
        <a:xfrm>
          <a:off x="0" y="0"/>
          <a:ext cx="0" cy="0"/>
          <a:chOff x="0" y="0"/>
          <a:chExt cx="0" cy="0"/>
        </a:xfrm>
      </p:grpSpPr>
      <p:sp>
        <p:nvSpPr>
          <p:cNvPr id="351" name="PlaceHolder 1">
            <a:extLst>
              <a:ext uri="{FF2B5EF4-FFF2-40B4-BE49-F238E27FC236}">
                <a16:creationId xmlns:a16="http://schemas.microsoft.com/office/drawing/2014/main" id="{95DE0900-7E8E-4D6E-1867-A751FEED2EE8}"/>
              </a:ext>
            </a:extLst>
          </p:cNvPr>
          <p:cNvSpPr>
            <a:spLocks noGrp="1"/>
          </p:cNvSpPr>
          <p:nvPr>
            <p:ph/>
          </p:nvPr>
        </p:nvSpPr>
        <p:spPr>
          <a:xfrm>
            <a:off x="1163520" y="1401840"/>
            <a:ext cx="6178184" cy="4730040"/>
          </a:xfrm>
          <a:prstGeom prst="rect">
            <a:avLst/>
          </a:prstGeom>
          <a:noFill/>
          <a:ln w="0">
            <a:noFill/>
          </a:ln>
        </p:spPr>
        <p:txBody>
          <a:bodyPr lIns="90000" tIns="45000" rIns="90000" bIns="45000" anchor="ctr">
            <a:noAutofit/>
          </a:bodyPr>
          <a:lstStyle/>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NRT provides a clean form of nicotine </a:t>
            </a:r>
            <a:br>
              <a:rPr lang="en-US" sz="1800" b="0" strike="noStrike" spc="-1" dirty="0">
                <a:solidFill>
                  <a:srgbClr val="414141"/>
                </a:solidFill>
                <a:latin typeface="Century Gothic"/>
              </a:rPr>
            </a:br>
            <a:r>
              <a:rPr lang="en-US" sz="1800" b="0" strike="noStrike" spc="-1" dirty="0">
                <a:solidFill>
                  <a:srgbClr val="414141"/>
                </a:solidFill>
                <a:latin typeface="Century Gothic"/>
              </a:rPr>
              <a:t>and is an effective stop smoking aid</a:t>
            </a:r>
          </a:p>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It can be used as an aid to stop smoking </a:t>
            </a:r>
            <a:br>
              <a:rPr lang="en-US" sz="1800" b="0" strike="noStrike" spc="-1" dirty="0">
                <a:solidFill>
                  <a:srgbClr val="414141"/>
                </a:solidFill>
                <a:latin typeface="Century Gothic"/>
              </a:rPr>
            </a:br>
            <a:r>
              <a:rPr lang="en-US" sz="1800" b="0" strike="noStrike" spc="-1" dirty="0">
                <a:solidFill>
                  <a:srgbClr val="414141"/>
                </a:solidFill>
                <a:latin typeface="Century Gothic"/>
              </a:rPr>
              <a:t>to complement support or when support </a:t>
            </a:r>
            <a:br>
              <a:rPr lang="en-US" sz="1800" b="0" strike="noStrike" spc="-1" dirty="0">
                <a:solidFill>
                  <a:srgbClr val="414141"/>
                </a:solidFill>
                <a:latin typeface="Century Gothic"/>
              </a:rPr>
            </a:br>
            <a:r>
              <a:rPr lang="en-US" sz="1800" b="0" strike="noStrike" spc="-1" dirty="0">
                <a:solidFill>
                  <a:srgbClr val="414141"/>
                </a:solidFill>
                <a:latin typeface="Century Gothic"/>
              </a:rPr>
              <a:t>is not effective or it is hard to maintain</a:t>
            </a:r>
          </a:p>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Using an NRT product reduces withdrawal </a:t>
            </a:r>
            <a:br>
              <a:rPr lang="en-US" sz="1800" b="0" strike="noStrike" spc="-1" dirty="0">
                <a:solidFill>
                  <a:srgbClr val="414141"/>
                </a:solidFill>
                <a:latin typeface="Century Gothic"/>
              </a:rPr>
            </a:br>
            <a:r>
              <a:rPr lang="en-US" sz="1800" b="0" strike="noStrike" spc="-1" dirty="0">
                <a:solidFill>
                  <a:srgbClr val="414141"/>
                </a:solidFill>
                <a:latin typeface="Century Gothic"/>
              </a:rPr>
              <a:t>symptoms and the urges to smoke making </a:t>
            </a:r>
            <a:br>
              <a:rPr lang="en-US" sz="1800" b="0" strike="noStrike" spc="-1" dirty="0">
                <a:solidFill>
                  <a:srgbClr val="414141"/>
                </a:solidFill>
                <a:latin typeface="Century Gothic"/>
              </a:rPr>
            </a:br>
            <a:r>
              <a:rPr lang="en-US" sz="1800" b="0" strike="noStrike" spc="-1" dirty="0">
                <a:solidFill>
                  <a:srgbClr val="414141"/>
                </a:solidFill>
                <a:latin typeface="Century Gothic"/>
              </a:rPr>
              <a:t>it easier to stop smoking</a:t>
            </a:r>
          </a:p>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NRT is licensed for use in those over 12 years old</a:t>
            </a:r>
          </a:p>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NRT can be provided by specialist services</a:t>
            </a:r>
          </a:p>
        </p:txBody>
      </p:sp>
      <p:sp>
        <p:nvSpPr>
          <p:cNvPr id="352" name="PlaceHolder 2">
            <a:extLst>
              <a:ext uri="{FF2B5EF4-FFF2-40B4-BE49-F238E27FC236}">
                <a16:creationId xmlns:a16="http://schemas.microsoft.com/office/drawing/2014/main" id="{FF2AEFE3-7302-373E-2B26-391D48A35C6E}"/>
              </a:ext>
            </a:extLst>
          </p:cNvPr>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a:lnSpc>
                <a:spcPts val="3200"/>
              </a:lnSpc>
              <a:tabLst>
                <a:tab pos="0" algn="l"/>
              </a:tabLst>
            </a:pPr>
            <a:r>
              <a:rPr lang="en-US" sz="2800" b="1" spc="-1" dirty="0">
                <a:solidFill>
                  <a:schemeClr val="accent4"/>
                </a:solidFill>
                <a:latin typeface="Century Gothic"/>
              </a:rPr>
              <a:t>Nicotine replacement therapy</a:t>
            </a:r>
            <a:endParaRPr lang="en-GB" sz="2800" b="0" strike="noStrike" spc="-1" dirty="0">
              <a:solidFill>
                <a:srgbClr val="000000"/>
              </a:solidFill>
              <a:latin typeface="Arial"/>
            </a:endParaRPr>
          </a:p>
        </p:txBody>
      </p:sp>
      <p:pic>
        <p:nvPicPr>
          <p:cNvPr id="2" name="Picture Placeholder 5">
            <a:extLst>
              <a:ext uri="{FF2B5EF4-FFF2-40B4-BE49-F238E27FC236}">
                <a16:creationId xmlns:a16="http://schemas.microsoft.com/office/drawing/2014/main" id="{ED876479-20FB-F078-D102-E780F5C54A2C}"/>
              </a:ext>
            </a:extLst>
          </p:cNvPr>
          <p:cNvPicPr/>
          <p:nvPr/>
        </p:nvPicPr>
        <p:blipFill>
          <a:blip r:embed="rId3"/>
          <a:srcRect l="29971" r="29971"/>
          <a:stretch/>
        </p:blipFill>
        <p:spPr>
          <a:xfrm>
            <a:off x="7811640" y="1496880"/>
            <a:ext cx="3539880" cy="4433760"/>
          </a:xfrm>
          <a:prstGeom prst="rect">
            <a:avLst/>
          </a:prstGeom>
          <a:ln w="12700">
            <a:noFill/>
          </a:ln>
          <a:effectLst>
            <a:outerShdw blurRad="317520" dist="63360" dir="5400000" algn="ctr" rotWithShape="0">
              <a:srgbClr val="000000">
                <a:alpha val="20000"/>
              </a:srgbClr>
            </a:outerShdw>
          </a:effectLst>
        </p:spPr>
      </p:pic>
    </p:spTree>
    <p:extLst>
      <p:ext uri="{BB962C8B-B14F-4D97-AF65-F5344CB8AC3E}">
        <p14:creationId xmlns:p14="http://schemas.microsoft.com/office/powerpoint/2010/main" val="2143094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 name="Picture 3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Lst>
          </a:blip>
          <a:stretch/>
        </p:blipFill>
        <p:spPr>
          <a:xfrm>
            <a:off x="0" y="0"/>
            <a:ext cx="12191400" cy="6857280"/>
          </a:xfrm>
          <a:prstGeom prst="rect">
            <a:avLst/>
          </a:prstGeom>
          <a:ln w="0">
            <a:noFill/>
          </a:ln>
        </p:spPr>
      </p:pic>
      <p:sp>
        <p:nvSpPr>
          <p:cNvPr id="497" name="PlaceHolder 1"/>
          <p:cNvSpPr>
            <a:spLocks noGrp="1"/>
          </p:cNvSpPr>
          <p:nvPr>
            <p:ph type="title"/>
          </p:nvPr>
        </p:nvSpPr>
        <p:spPr>
          <a:xfrm>
            <a:off x="1001520" y="452880"/>
            <a:ext cx="10188000" cy="1042920"/>
          </a:xfrm>
          <a:prstGeom prst="rect">
            <a:avLst/>
          </a:prstGeom>
          <a:noFill/>
          <a:ln w="0">
            <a:noFill/>
          </a:ln>
        </p:spPr>
        <p:txBody>
          <a:bodyPr lIns="90000" tIns="45000" rIns="90000" bIns="45000" anchor="ctr">
            <a:noAutofit/>
          </a:bodyPr>
          <a:lstStyle/>
          <a:p>
            <a:pPr indent="0" algn="ctr">
              <a:lnSpc>
                <a:spcPts val="3200"/>
              </a:lnSpc>
              <a:buNone/>
              <a:tabLst>
                <a:tab pos="0" algn="l"/>
              </a:tabLst>
            </a:pPr>
            <a:r>
              <a:rPr lang="en-GB" sz="2800" b="1" strike="noStrike" spc="-1">
                <a:solidFill>
                  <a:srgbClr val="FFFFFF"/>
                </a:solidFill>
                <a:latin typeface="Century Gothic"/>
              </a:rPr>
              <a:t>Withdrawal symptoms when stopping smoking</a:t>
            </a:r>
            <a:endParaRPr lang="en-GB" sz="2800" b="0" strike="noStrike" spc="-1">
              <a:solidFill>
                <a:srgbClr val="000000"/>
              </a:solidFill>
              <a:latin typeface="Arial"/>
            </a:endParaRPr>
          </a:p>
        </p:txBody>
      </p:sp>
      <p:grpSp>
        <p:nvGrpSpPr>
          <p:cNvPr id="498" name="Group 95"/>
          <p:cNvGrpSpPr/>
          <p:nvPr/>
        </p:nvGrpSpPr>
        <p:grpSpPr>
          <a:xfrm>
            <a:off x="1795680" y="1797480"/>
            <a:ext cx="4128480" cy="734760"/>
            <a:chOff x="1795680" y="1797480"/>
            <a:chExt cx="4128480" cy="734760"/>
          </a:xfrm>
        </p:grpSpPr>
        <p:sp>
          <p:nvSpPr>
            <p:cNvPr id="499" name="Text Placeholder 3"/>
            <p:cNvSpPr/>
            <p:nvPr/>
          </p:nvSpPr>
          <p:spPr>
            <a:xfrm>
              <a:off x="2531160" y="1797480"/>
              <a:ext cx="3393000" cy="734760"/>
            </a:xfrm>
            <a:prstGeom prst="rect">
              <a:avLst/>
            </a:prstGeom>
            <a:solidFill>
              <a:schemeClr val="accent4">
                <a:lumMod val="40000"/>
                <a:lumOff val="60000"/>
              </a:schemeClr>
            </a:solidFill>
            <a:ln w="9525">
              <a:noFill/>
            </a:ln>
          </p:spPr>
          <p:style>
            <a:lnRef idx="0">
              <a:scrgbClr r="0" g="0" b="0"/>
            </a:lnRef>
            <a:fillRef idx="0">
              <a:scrgbClr r="0" g="0" b="0"/>
            </a:fillRef>
            <a:effectRef idx="0">
              <a:scrgbClr r="0" g="0" b="0"/>
            </a:effectRef>
            <a:fontRef idx="minor"/>
          </p:style>
          <p:txBody>
            <a:bodyPr lIns="216000" tIns="45000" rIns="90000" bIns="45000" numCol="1" spcCol="0" anchor="ctr">
              <a:noAutofit/>
            </a:bodyPr>
            <a:lstStyle/>
            <a:p>
              <a:pPr>
                <a:lnSpc>
                  <a:spcPts val="2200"/>
                </a:lnSpc>
                <a:tabLst>
                  <a:tab pos="0" algn="l"/>
                </a:tabLst>
              </a:pPr>
              <a:r>
                <a:rPr lang="en-US" sz="2000" b="0" strike="noStrike" spc="-1">
                  <a:solidFill>
                    <a:srgbClr val="414141"/>
                  </a:solidFill>
                  <a:latin typeface="Century Gothic"/>
                  <a:ea typeface="Geneva"/>
                </a:rPr>
                <a:t>Urges to smoke</a:t>
              </a:r>
              <a:endParaRPr lang="en-GB" sz="2000" b="0" strike="noStrike" spc="-1">
                <a:solidFill>
                  <a:srgbClr val="000000"/>
                </a:solidFill>
                <a:latin typeface="Arial"/>
              </a:endParaRPr>
            </a:p>
          </p:txBody>
        </p:sp>
        <p:sp>
          <p:nvSpPr>
            <p:cNvPr id="500" name="Rectangle 88"/>
            <p:cNvSpPr/>
            <p:nvPr/>
          </p:nvSpPr>
          <p:spPr>
            <a:xfrm>
              <a:off x="1795680" y="1797480"/>
              <a:ext cx="734760" cy="734760"/>
            </a:xfrm>
            <a:prstGeom prst="rect">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pic>
          <p:nvPicPr>
            <p:cNvPr id="501" name="Graphic 70" descr="Alarm Ringing with solid fill"/>
            <p:cNvPicPr/>
            <p:nvPr/>
          </p:nvPicPr>
          <p:blipFill>
            <a:blip r:embed="rId5"/>
            <a:stretch/>
          </p:blipFill>
          <p:spPr>
            <a:xfrm flipH="1">
              <a:off x="1920960" y="1922040"/>
              <a:ext cx="485640" cy="485640"/>
            </a:xfrm>
            <a:prstGeom prst="rect">
              <a:avLst/>
            </a:prstGeom>
            <a:ln w="0">
              <a:noFill/>
            </a:ln>
          </p:spPr>
        </p:pic>
      </p:grpSp>
      <p:grpSp>
        <p:nvGrpSpPr>
          <p:cNvPr id="502" name="Group 96"/>
          <p:cNvGrpSpPr/>
          <p:nvPr/>
        </p:nvGrpSpPr>
        <p:grpSpPr>
          <a:xfrm>
            <a:off x="1795680" y="2864160"/>
            <a:ext cx="4128480" cy="734760"/>
            <a:chOff x="1795680" y="2864160"/>
            <a:chExt cx="4128480" cy="734760"/>
          </a:xfrm>
        </p:grpSpPr>
        <p:sp>
          <p:nvSpPr>
            <p:cNvPr id="503" name="Text Placeholder 3"/>
            <p:cNvSpPr/>
            <p:nvPr/>
          </p:nvSpPr>
          <p:spPr>
            <a:xfrm>
              <a:off x="2531160" y="2864160"/>
              <a:ext cx="3393000" cy="734760"/>
            </a:xfrm>
            <a:prstGeom prst="rect">
              <a:avLst/>
            </a:prstGeom>
            <a:solidFill>
              <a:schemeClr val="accent4">
                <a:lumMod val="40000"/>
                <a:lumOff val="60000"/>
              </a:schemeClr>
            </a:solidFill>
            <a:ln w="9525">
              <a:noFill/>
            </a:ln>
          </p:spPr>
          <p:style>
            <a:lnRef idx="0">
              <a:scrgbClr r="0" g="0" b="0"/>
            </a:lnRef>
            <a:fillRef idx="0">
              <a:scrgbClr r="0" g="0" b="0"/>
            </a:fillRef>
            <a:effectRef idx="0">
              <a:scrgbClr r="0" g="0" b="0"/>
            </a:effectRef>
            <a:fontRef idx="minor"/>
          </p:style>
          <p:txBody>
            <a:bodyPr lIns="216000" tIns="45000" rIns="90000" bIns="45000" numCol="1" spcCol="0" anchor="ctr">
              <a:noAutofit/>
            </a:bodyPr>
            <a:lstStyle/>
            <a:p>
              <a:pPr>
                <a:lnSpc>
                  <a:spcPts val="2200"/>
                </a:lnSpc>
                <a:tabLst>
                  <a:tab pos="0" algn="l"/>
                </a:tabLst>
              </a:pPr>
              <a:r>
                <a:rPr lang="en-US" sz="2000" b="0" strike="noStrike" spc="-1">
                  <a:solidFill>
                    <a:srgbClr val="414141"/>
                  </a:solidFill>
                  <a:latin typeface="Century Gothic"/>
                  <a:ea typeface="Geneva"/>
                </a:rPr>
                <a:t>Irritability</a:t>
              </a:r>
              <a:endParaRPr lang="en-GB" sz="2000" b="0" strike="noStrike" spc="-1">
                <a:solidFill>
                  <a:srgbClr val="000000"/>
                </a:solidFill>
                <a:latin typeface="Arial"/>
              </a:endParaRPr>
            </a:p>
          </p:txBody>
        </p:sp>
        <p:sp>
          <p:nvSpPr>
            <p:cNvPr id="504" name="Rectangle 86"/>
            <p:cNvSpPr/>
            <p:nvPr/>
          </p:nvSpPr>
          <p:spPr>
            <a:xfrm>
              <a:off x="1795680" y="2864160"/>
              <a:ext cx="734760" cy="734760"/>
            </a:xfrm>
            <a:prstGeom prst="rect">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pic>
          <p:nvPicPr>
            <p:cNvPr id="505" name="Graphic 72" descr="Angry face with solid fill with solid fill"/>
            <p:cNvPicPr/>
            <p:nvPr/>
          </p:nvPicPr>
          <p:blipFill>
            <a:blip>
              <a:extLst>
                <a:ext uri="{96DAC541-7B7A-43D3-8B79-37D633B846F1}">
                  <asvg:svgBlip xmlns:asvg="http://schemas.microsoft.com/office/drawing/2016/SVG/main" r:embed="rId6"/>
                </a:ext>
              </a:extLst>
            </a:blip>
            <a:srcRect/>
            <a:stretch/>
          </p:blipFill>
          <p:spPr>
            <a:xfrm flipH="1">
              <a:off x="1920960" y="2988720"/>
              <a:ext cx="485640" cy="485640"/>
            </a:xfrm>
            <a:prstGeom prst="rect">
              <a:avLst/>
            </a:prstGeom>
          </p:spPr>
        </p:pic>
      </p:grpSp>
      <p:grpSp>
        <p:nvGrpSpPr>
          <p:cNvPr id="506" name="Group 97"/>
          <p:cNvGrpSpPr/>
          <p:nvPr/>
        </p:nvGrpSpPr>
        <p:grpSpPr>
          <a:xfrm>
            <a:off x="1795680" y="3931200"/>
            <a:ext cx="4128480" cy="734760"/>
            <a:chOff x="1795680" y="3931200"/>
            <a:chExt cx="4128480" cy="734760"/>
          </a:xfrm>
        </p:grpSpPr>
        <p:sp>
          <p:nvSpPr>
            <p:cNvPr id="507" name="Text Placeholder 3"/>
            <p:cNvSpPr/>
            <p:nvPr/>
          </p:nvSpPr>
          <p:spPr>
            <a:xfrm>
              <a:off x="2531160" y="3931200"/>
              <a:ext cx="3393000" cy="734760"/>
            </a:xfrm>
            <a:prstGeom prst="rect">
              <a:avLst/>
            </a:prstGeom>
            <a:solidFill>
              <a:schemeClr val="accent4">
                <a:lumMod val="40000"/>
                <a:lumOff val="60000"/>
              </a:schemeClr>
            </a:solidFill>
            <a:ln w="9525">
              <a:noFill/>
            </a:ln>
          </p:spPr>
          <p:style>
            <a:lnRef idx="0">
              <a:scrgbClr r="0" g="0" b="0"/>
            </a:lnRef>
            <a:fillRef idx="0">
              <a:scrgbClr r="0" g="0" b="0"/>
            </a:fillRef>
            <a:effectRef idx="0">
              <a:scrgbClr r="0" g="0" b="0"/>
            </a:effectRef>
            <a:fontRef idx="minor"/>
          </p:style>
          <p:txBody>
            <a:bodyPr lIns="216000" tIns="45000" rIns="90000" bIns="45000" numCol="1" spcCol="0" anchor="ctr">
              <a:noAutofit/>
            </a:bodyPr>
            <a:lstStyle/>
            <a:p>
              <a:pPr>
                <a:lnSpc>
                  <a:spcPts val="2200"/>
                </a:lnSpc>
                <a:tabLst>
                  <a:tab pos="0" algn="l"/>
                </a:tabLst>
              </a:pPr>
              <a:r>
                <a:rPr lang="en-US" sz="2000" b="0" strike="noStrike" spc="-1">
                  <a:solidFill>
                    <a:srgbClr val="414141"/>
                  </a:solidFill>
                  <a:latin typeface="Century Gothic"/>
                  <a:ea typeface="Geneva"/>
                </a:rPr>
                <a:t>Low mood</a:t>
              </a:r>
              <a:endParaRPr lang="en-GB" sz="2000" b="0" strike="noStrike" spc="-1">
                <a:solidFill>
                  <a:srgbClr val="000000"/>
                </a:solidFill>
                <a:latin typeface="Arial"/>
              </a:endParaRPr>
            </a:p>
          </p:txBody>
        </p:sp>
        <p:sp>
          <p:nvSpPr>
            <p:cNvPr id="508" name="Rectangle 90"/>
            <p:cNvSpPr/>
            <p:nvPr/>
          </p:nvSpPr>
          <p:spPr>
            <a:xfrm>
              <a:off x="1795680" y="3931200"/>
              <a:ext cx="734760" cy="734760"/>
            </a:xfrm>
            <a:prstGeom prst="rect">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pic>
          <p:nvPicPr>
            <p:cNvPr id="509" name="Graphic 74" descr="Confused face with solid fill with solid fill"/>
            <p:cNvPicPr/>
            <p:nvPr/>
          </p:nvPicPr>
          <p:blipFill>
            <a:blip r:embed="rId7"/>
            <a:stretch/>
          </p:blipFill>
          <p:spPr>
            <a:xfrm flipH="1">
              <a:off x="1920960" y="4055760"/>
              <a:ext cx="485640" cy="485640"/>
            </a:xfrm>
            <a:prstGeom prst="rect">
              <a:avLst/>
            </a:prstGeom>
            <a:ln w="0">
              <a:noFill/>
            </a:ln>
          </p:spPr>
        </p:pic>
      </p:grpSp>
      <p:grpSp>
        <p:nvGrpSpPr>
          <p:cNvPr id="510" name="Group 98"/>
          <p:cNvGrpSpPr/>
          <p:nvPr/>
        </p:nvGrpSpPr>
        <p:grpSpPr>
          <a:xfrm>
            <a:off x="1795680" y="4997880"/>
            <a:ext cx="4128480" cy="734760"/>
            <a:chOff x="1795680" y="4997880"/>
            <a:chExt cx="4128480" cy="734760"/>
          </a:xfrm>
        </p:grpSpPr>
        <p:sp>
          <p:nvSpPr>
            <p:cNvPr id="511" name="Text Placeholder 3"/>
            <p:cNvSpPr/>
            <p:nvPr/>
          </p:nvSpPr>
          <p:spPr>
            <a:xfrm>
              <a:off x="2531160" y="4997880"/>
              <a:ext cx="3393000" cy="734760"/>
            </a:xfrm>
            <a:prstGeom prst="rect">
              <a:avLst/>
            </a:prstGeom>
            <a:solidFill>
              <a:schemeClr val="accent4">
                <a:lumMod val="40000"/>
                <a:lumOff val="60000"/>
              </a:schemeClr>
            </a:solidFill>
            <a:ln w="9525">
              <a:noFill/>
            </a:ln>
          </p:spPr>
          <p:style>
            <a:lnRef idx="0">
              <a:scrgbClr r="0" g="0" b="0"/>
            </a:lnRef>
            <a:fillRef idx="0">
              <a:scrgbClr r="0" g="0" b="0"/>
            </a:fillRef>
            <a:effectRef idx="0">
              <a:scrgbClr r="0" g="0" b="0"/>
            </a:effectRef>
            <a:fontRef idx="minor"/>
          </p:style>
          <p:txBody>
            <a:bodyPr lIns="216000" tIns="45000" rIns="90000" bIns="45000" numCol="1" spcCol="0" anchor="ctr">
              <a:noAutofit/>
            </a:bodyPr>
            <a:lstStyle/>
            <a:p>
              <a:pPr>
                <a:lnSpc>
                  <a:spcPts val="2200"/>
                </a:lnSpc>
                <a:tabLst>
                  <a:tab pos="0" algn="l"/>
                </a:tabLst>
              </a:pPr>
              <a:r>
                <a:rPr lang="en-US" sz="2000" b="0" strike="noStrike" spc="-1">
                  <a:solidFill>
                    <a:srgbClr val="414141"/>
                  </a:solidFill>
                  <a:latin typeface="Century Gothic"/>
                  <a:ea typeface="Geneva"/>
                </a:rPr>
                <a:t>Restlessness</a:t>
              </a:r>
              <a:endParaRPr lang="en-GB" sz="2000" b="0" strike="noStrike" spc="-1">
                <a:solidFill>
                  <a:srgbClr val="000000"/>
                </a:solidFill>
                <a:latin typeface="Arial"/>
              </a:endParaRPr>
            </a:p>
          </p:txBody>
        </p:sp>
        <p:sp>
          <p:nvSpPr>
            <p:cNvPr id="512" name="Rectangle 92"/>
            <p:cNvSpPr/>
            <p:nvPr/>
          </p:nvSpPr>
          <p:spPr>
            <a:xfrm>
              <a:off x="1795680" y="4997880"/>
              <a:ext cx="734760" cy="734760"/>
            </a:xfrm>
            <a:prstGeom prst="rect">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pic>
          <p:nvPicPr>
            <p:cNvPr id="513" name="Graphic 76" descr="Head with gears with solid fill"/>
            <p:cNvPicPr/>
            <p:nvPr/>
          </p:nvPicPr>
          <p:blipFill>
            <a:blip r:embed="rId8"/>
            <a:stretch/>
          </p:blipFill>
          <p:spPr>
            <a:xfrm>
              <a:off x="1920240" y="5122440"/>
              <a:ext cx="485640" cy="485640"/>
            </a:xfrm>
            <a:prstGeom prst="rect">
              <a:avLst/>
            </a:prstGeom>
            <a:ln w="0">
              <a:noFill/>
            </a:ln>
          </p:spPr>
        </p:pic>
      </p:grpSp>
      <p:grpSp>
        <p:nvGrpSpPr>
          <p:cNvPr id="514" name="Group 99"/>
          <p:cNvGrpSpPr/>
          <p:nvPr/>
        </p:nvGrpSpPr>
        <p:grpSpPr>
          <a:xfrm>
            <a:off x="6267240" y="1797480"/>
            <a:ext cx="4128480" cy="734760"/>
            <a:chOff x="6267240" y="1797480"/>
            <a:chExt cx="4128480" cy="734760"/>
          </a:xfrm>
        </p:grpSpPr>
        <p:sp>
          <p:nvSpPr>
            <p:cNvPr id="515" name="Text Placeholder 3"/>
            <p:cNvSpPr/>
            <p:nvPr/>
          </p:nvSpPr>
          <p:spPr>
            <a:xfrm>
              <a:off x="7002720" y="1797480"/>
              <a:ext cx="3393000" cy="734760"/>
            </a:xfrm>
            <a:prstGeom prst="rect">
              <a:avLst/>
            </a:prstGeom>
            <a:solidFill>
              <a:schemeClr val="accent4">
                <a:lumMod val="40000"/>
                <a:lumOff val="60000"/>
              </a:schemeClr>
            </a:solidFill>
            <a:ln w="9525">
              <a:noFill/>
            </a:ln>
          </p:spPr>
          <p:style>
            <a:lnRef idx="0">
              <a:scrgbClr r="0" g="0" b="0"/>
            </a:lnRef>
            <a:fillRef idx="0">
              <a:scrgbClr r="0" g="0" b="0"/>
            </a:fillRef>
            <a:effectRef idx="0">
              <a:scrgbClr r="0" g="0" b="0"/>
            </a:effectRef>
            <a:fontRef idx="minor"/>
          </p:style>
          <p:txBody>
            <a:bodyPr lIns="216000" tIns="45000" rIns="90000" bIns="45000" numCol="1" spcCol="0" anchor="ctr">
              <a:noAutofit/>
            </a:bodyPr>
            <a:lstStyle/>
            <a:p>
              <a:pPr>
                <a:lnSpc>
                  <a:spcPts val="2200"/>
                </a:lnSpc>
                <a:tabLst>
                  <a:tab pos="0" algn="l"/>
                </a:tabLst>
              </a:pPr>
              <a:r>
                <a:rPr lang="en-US" sz="2000" b="0" strike="noStrike" spc="-1">
                  <a:solidFill>
                    <a:srgbClr val="414141"/>
                  </a:solidFill>
                  <a:latin typeface="Century Gothic"/>
                  <a:ea typeface="Geneva"/>
                </a:rPr>
                <a:t>Poor concentration</a:t>
              </a:r>
              <a:endParaRPr lang="en-GB" sz="2000" b="0" strike="noStrike" spc="-1">
                <a:solidFill>
                  <a:srgbClr val="000000"/>
                </a:solidFill>
                <a:latin typeface="Arial"/>
              </a:endParaRPr>
            </a:p>
          </p:txBody>
        </p:sp>
        <p:sp>
          <p:nvSpPr>
            <p:cNvPr id="516" name="Rectangle 87"/>
            <p:cNvSpPr/>
            <p:nvPr/>
          </p:nvSpPr>
          <p:spPr>
            <a:xfrm>
              <a:off x="6267240" y="1797480"/>
              <a:ext cx="734760" cy="734760"/>
            </a:xfrm>
            <a:prstGeom prst="rect">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pic>
          <p:nvPicPr>
            <p:cNvPr id="517" name="Graphic 78" descr="Brain in head with solid fill"/>
            <p:cNvPicPr/>
            <p:nvPr/>
          </p:nvPicPr>
          <p:blipFill>
            <a:blip r:embed="rId9"/>
            <a:stretch/>
          </p:blipFill>
          <p:spPr>
            <a:xfrm>
              <a:off x="6391800" y="1922040"/>
              <a:ext cx="485640" cy="485640"/>
            </a:xfrm>
            <a:prstGeom prst="rect">
              <a:avLst/>
            </a:prstGeom>
            <a:ln w="0">
              <a:noFill/>
            </a:ln>
          </p:spPr>
        </p:pic>
      </p:grpSp>
      <p:grpSp>
        <p:nvGrpSpPr>
          <p:cNvPr id="518" name="Group 100"/>
          <p:cNvGrpSpPr/>
          <p:nvPr/>
        </p:nvGrpSpPr>
        <p:grpSpPr>
          <a:xfrm>
            <a:off x="6267240" y="2864160"/>
            <a:ext cx="4128480" cy="734760"/>
            <a:chOff x="6267240" y="2864160"/>
            <a:chExt cx="4128480" cy="734760"/>
          </a:xfrm>
        </p:grpSpPr>
        <p:sp>
          <p:nvSpPr>
            <p:cNvPr id="519" name="Text Placeholder 3"/>
            <p:cNvSpPr/>
            <p:nvPr/>
          </p:nvSpPr>
          <p:spPr>
            <a:xfrm>
              <a:off x="7002720" y="2864160"/>
              <a:ext cx="3393000" cy="734760"/>
            </a:xfrm>
            <a:prstGeom prst="rect">
              <a:avLst/>
            </a:prstGeom>
            <a:solidFill>
              <a:schemeClr val="accent4">
                <a:lumMod val="40000"/>
                <a:lumOff val="60000"/>
              </a:schemeClr>
            </a:solidFill>
            <a:ln w="9525">
              <a:noFill/>
            </a:ln>
          </p:spPr>
          <p:style>
            <a:lnRef idx="0">
              <a:scrgbClr r="0" g="0" b="0"/>
            </a:lnRef>
            <a:fillRef idx="0">
              <a:scrgbClr r="0" g="0" b="0"/>
            </a:fillRef>
            <a:effectRef idx="0">
              <a:scrgbClr r="0" g="0" b="0"/>
            </a:effectRef>
            <a:fontRef idx="minor"/>
          </p:style>
          <p:txBody>
            <a:bodyPr lIns="216000" tIns="45000" rIns="90000" bIns="45000" numCol="1" spcCol="0" anchor="ctr">
              <a:noAutofit/>
            </a:bodyPr>
            <a:lstStyle/>
            <a:p>
              <a:pPr>
                <a:lnSpc>
                  <a:spcPts val="2200"/>
                </a:lnSpc>
                <a:tabLst>
                  <a:tab pos="0" algn="l"/>
                </a:tabLst>
              </a:pPr>
              <a:r>
                <a:rPr lang="en-US" sz="2000" b="0" strike="noStrike" spc="-1">
                  <a:solidFill>
                    <a:srgbClr val="414141"/>
                  </a:solidFill>
                  <a:latin typeface="Century Gothic"/>
                  <a:ea typeface="Geneva"/>
                </a:rPr>
                <a:t>Light-headedness</a:t>
              </a:r>
              <a:endParaRPr lang="en-GB" sz="2000" b="0" strike="noStrike" spc="-1">
                <a:solidFill>
                  <a:srgbClr val="000000"/>
                </a:solidFill>
                <a:latin typeface="Arial"/>
              </a:endParaRPr>
            </a:p>
          </p:txBody>
        </p:sp>
        <p:sp>
          <p:nvSpPr>
            <p:cNvPr id="520" name="Rectangle 85"/>
            <p:cNvSpPr/>
            <p:nvPr/>
          </p:nvSpPr>
          <p:spPr>
            <a:xfrm>
              <a:off x="6267240" y="2864160"/>
              <a:ext cx="734760" cy="734760"/>
            </a:xfrm>
            <a:prstGeom prst="rect">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pic>
          <p:nvPicPr>
            <p:cNvPr id="521" name="Graphic 80" descr="Dizzy with solid fill"/>
            <p:cNvPicPr/>
            <p:nvPr/>
          </p:nvPicPr>
          <p:blipFill>
            <a:blip r:embed="rId10"/>
            <a:stretch/>
          </p:blipFill>
          <p:spPr>
            <a:xfrm flipH="1">
              <a:off x="6392520" y="2968920"/>
              <a:ext cx="485640" cy="485640"/>
            </a:xfrm>
            <a:prstGeom prst="rect">
              <a:avLst/>
            </a:prstGeom>
            <a:ln w="0">
              <a:noFill/>
            </a:ln>
          </p:spPr>
        </p:pic>
      </p:grpSp>
      <p:grpSp>
        <p:nvGrpSpPr>
          <p:cNvPr id="522" name="Group 101"/>
          <p:cNvGrpSpPr/>
          <p:nvPr/>
        </p:nvGrpSpPr>
        <p:grpSpPr>
          <a:xfrm>
            <a:off x="6267240" y="3931200"/>
            <a:ext cx="4128480" cy="734760"/>
            <a:chOff x="6267240" y="3931200"/>
            <a:chExt cx="4128480" cy="734760"/>
          </a:xfrm>
        </p:grpSpPr>
        <p:sp>
          <p:nvSpPr>
            <p:cNvPr id="523" name="Text Placeholder 3"/>
            <p:cNvSpPr/>
            <p:nvPr/>
          </p:nvSpPr>
          <p:spPr>
            <a:xfrm>
              <a:off x="7002720" y="3931200"/>
              <a:ext cx="3393000" cy="734760"/>
            </a:xfrm>
            <a:prstGeom prst="rect">
              <a:avLst/>
            </a:prstGeom>
            <a:solidFill>
              <a:schemeClr val="accent4">
                <a:lumMod val="40000"/>
                <a:lumOff val="60000"/>
              </a:schemeClr>
            </a:solidFill>
            <a:ln w="9525">
              <a:noFill/>
            </a:ln>
          </p:spPr>
          <p:style>
            <a:lnRef idx="0">
              <a:scrgbClr r="0" g="0" b="0"/>
            </a:lnRef>
            <a:fillRef idx="0">
              <a:scrgbClr r="0" g="0" b="0"/>
            </a:fillRef>
            <a:effectRef idx="0">
              <a:scrgbClr r="0" g="0" b="0"/>
            </a:effectRef>
            <a:fontRef idx="minor"/>
          </p:style>
          <p:txBody>
            <a:bodyPr lIns="216000" tIns="45000" rIns="90000" bIns="45000" numCol="1" spcCol="0" anchor="ctr">
              <a:noAutofit/>
            </a:bodyPr>
            <a:lstStyle/>
            <a:p>
              <a:pPr>
                <a:lnSpc>
                  <a:spcPts val="2200"/>
                </a:lnSpc>
                <a:tabLst>
                  <a:tab pos="0" algn="l"/>
                </a:tabLst>
              </a:pPr>
              <a:r>
                <a:rPr lang="en-US" sz="2000" b="0" strike="noStrike" spc="-1">
                  <a:solidFill>
                    <a:srgbClr val="414141"/>
                  </a:solidFill>
                  <a:latin typeface="Century Gothic"/>
                  <a:ea typeface="Geneva"/>
                </a:rPr>
                <a:t>Night-time waking</a:t>
              </a:r>
              <a:endParaRPr lang="en-GB" sz="2000" b="0" strike="noStrike" spc="-1">
                <a:solidFill>
                  <a:srgbClr val="000000"/>
                </a:solidFill>
                <a:latin typeface="Arial"/>
              </a:endParaRPr>
            </a:p>
          </p:txBody>
        </p:sp>
        <p:sp>
          <p:nvSpPr>
            <p:cNvPr id="524" name="Rectangle 89"/>
            <p:cNvSpPr/>
            <p:nvPr/>
          </p:nvSpPr>
          <p:spPr>
            <a:xfrm>
              <a:off x="6267240" y="3931200"/>
              <a:ext cx="734760" cy="734760"/>
            </a:xfrm>
            <a:prstGeom prst="rect">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pic>
          <p:nvPicPr>
            <p:cNvPr id="525" name="Graphic 82" descr="Sleep with solid fill"/>
            <p:cNvPicPr/>
            <p:nvPr/>
          </p:nvPicPr>
          <p:blipFill>
            <a:blip r:embed="rId11"/>
            <a:stretch/>
          </p:blipFill>
          <p:spPr>
            <a:xfrm>
              <a:off x="6391800" y="4055760"/>
              <a:ext cx="485640" cy="485640"/>
            </a:xfrm>
            <a:prstGeom prst="rect">
              <a:avLst/>
            </a:prstGeom>
            <a:ln w="0">
              <a:noFill/>
            </a:ln>
          </p:spPr>
        </p:pic>
      </p:grpSp>
      <p:grpSp>
        <p:nvGrpSpPr>
          <p:cNvPr id="526" name="Group 102"/>
          <p:cNvGrpSpPr/>
          <p:nvPr/>
        </p:nvGrpSpPr>
        <p:grpSpPr>
          <a:xfrm>
            <a:off x="6267240" y="4997880"/>
            <a:ext cx="4128480" cy="734760"/>
            <a:chOff x="6267240" y="4997880"/>
            <a:chExt cx="4128480" cy="734760"/>
          </a:xfrm>
        </p:grpSpPr>
        <p:sp>
          <p:nvSpPr>
            <p:cNvPr id="527" name="Text Placeholder 3"/>
            <p:cNvSpPr/>
            <p:nvPr/>
          </p:nvSpPr>
          <p:spPr>
            <a:xfrm>
              <a:off x="7002720" y="4997880"/>
              <a:ext cx="3393000" cy="734760"/>
            </a:xfrm>
            <a:prstGeom prst="rect">
              <a:avLst/>
            </a:prstGeom>
            <a:solidFill>
              <a:schemeClr val="accent4">
                <a:lumMod val="40000"/>
                <a:lumOff val="60000"/>
              </a:schemeClr>
            </a:solidFill>
            <a:ln w="9525">
              <a:noFill/>
            </a:ln>
          </p:spPr>
          <p:style>
            <a:lnRef idx="0">
              <a:scrgbClr r="0" g="0" b="0"/>
            </a:lnRef>
            <a:fillRef idx="0">
              <a:scrgbClr r="0" g="0" b="0"/>
            </a:fillRef>
            <a:effectRef idx="0">
              <a:scrgbClr r="0" g="0" b="0"/>
            </a:effectRef>
            <a:fontRef idx="minor"/>
          </p:style>
          <p:txBody>
            <a:bodyPr lIns="216000" tIns="45000" rIns="90000" bIns="45000" numCol="1" spcCol="0" anchor="ctr">
              <a:noAutofit/>
            </a:bodyPr>
            <a:lstStyle/>
            <a:p>
              <a:pPr>
                <a:lnSpc>
                  <a:spcPts val="2200"/>
                </a:lnSpc>
                <a:tabLst>
                  <a:tab pos="0" algn="l"/>
                </a:tabLst>
              </a:pPr>
              <a:r>
                <a:rPr lang="en-US" sz="2000" b="0" strike="noStrike" spc="-1">
                  <a:solidFill>
                    <a:srgbClr val="414141"/>
                  </a:solidFill>
                  <a:latin typeface="Century Gothic"/>
                  <a:ea typeface="Geneva"/>
                </a:rPr>
                <a:t>Increased appetite</a:t>
              </a:r>
              <a:endParaRPr lang="en-GB" sz="2000" b="0" strike="noStrike" spc="-1">
                <a:solidFill>
                  <a:srgbClr val="000000"/>
                </a:solidFill>
                <a:latin typeface="Arial"/>
              </a:endParaRPr>
            </a:p>
          </p:txBody>
        </p:sp>
        <p:sp>
          <p:nvSpPr>
            <p:cNvPr id="528" name="Rectangle 91"/>
            <p:cNvSpPr/>
            <p:nvPr/>
          </p:nvSpPr>
          <p:spPr>
            <a:xfrm>
              <a:off x="6267240" y="4997880"/>
              <a:ext cx="734760" cy="734760"/>
            </a:xfrm>
            <a:prstGeom prst="rect">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pic>
          <p:nvPicPr>
            <p:cNvPr id="529" name="Graphic 84" descr="Burger and drink with solid fill"/>
            <p:cNvPicPr/>
            <p:nvPr/>
          </p:nvPicPr>
          <p:blipFill>
            <a:blip r:embed="rId12"/>
            <a:stretch/>
          </p:blipFill>
          <p:spPr>
            <a:xfrm flipH="1">
              <a:off x="6392520" y="5109120"/>
              <a:ext cx="485640" cy="485640"/>
            </a:xfrm>
            <a:prstGeom prst="rect">
              <a:avLst/>
            </a:prstGeom>
            <a:ln w="0">
              <a:noFill/>
            </a:ln>
          </p:spPr>
        </p:pic>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0" name="Diagram1"/>
          <p:cNvGrpSpPr/>
          <p:nvPr/>
        </p:nvGrpSpPr>
        <p:grpSpPr>
          <a:xfrm>
            <a:off x="2926800" y="792360"/>
            <a:ext cx="10828800" cy="5272200"/>
            <a:chOff x="2926800" y="792360"/>
            <a:chExt cx="10828800" cy="5272200"/>
          </a:xfrm>
        </p:grpSpPr>
        <p:sp>
          <p:nvSpPr>
            <p:cNvPr id="531" name="Rectangle 530"/>
            <p:cNvSpPr/>
            <p:nvPr/>
          </p:nvSpPr>
          <p:spPr>
            <a:xfrm>
              <a:off x="2926800" y="792360"/>
              <a:ext cx="10828800" cy="5272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en-GB" sz="1800" b="0" strike="noStrike" spc="-1">
                <a:solidFill>
                  <a:srgbClr val="000000"/>
                </a:solidFill>
                <a:latin typeface="Arial"/>
              </a:endParaRPr>
            </a:p>
          </p:txBody>
        </p:sp>
        <p:sp>
          <p:nvSpPr>
            <p:cNvPr id="532" name="Rounded Rectangle 531"/>
            <p:cNvSpPr/>
            <p:nvPr/>
          </p:nvSpPr>
          <p:spPr>
            <a:xfrm>
              <a:off x="7631640" y="794880"/>
              <a:ext cx="1419480" cy="922320"/>
            </a:xfrm>
            <a:prstGeom prst="roundRect">
              <a:avLst>
                <a:gd name="adj" fmla="val 16667"/>
              </a:avLst>
            </a:prstGeom>
            <a:solidFill>
              <a:schemeClr val="accent2">
                <a:hueOff val="0"/>
                <a:satOff val="0"/>
                <a:lumOff val="0"/>
                <a:alphaOff val="0"/>
              </a:schemeClr>
            </a:solidFill>
            <a:ln w="19050">
              <a:solidFill>
                <a:srgbClr val="BA3A83"/>
              </a:solidFill>
            </a:ln>
            <a:effectLst>
              <a:outerShdw blurRad="317520" dist="63360" dir="5400000" algn="ctr" rotWithShape="0">
                <a:srgbClr val="000000">
                  <a:alpha val="25000"/>
                </a:srgbClr>
              </a:outerShdw>
            </a:effectLst>
          </p:spPr>
          <p:style>
            <a:lnRef idx="2">
              <a:scrgbClr r="0" g="0" b="0"/>
            </a:lnRef>
            <a:fillRef idx="0">
              <a:scrgbClr r="0" g="0" b="0"/>
            </a:fillRef>
            <a:effectRef idx="0">
              <a:scrgbClr r="0" g="0" b="0"/>
            </a:effectRef>
            <a:fontRef idx="minor"/>
          </p:style>
          <p:txBody>
            <a:bodyPr lIns="36000" tIns="53280" rIns="53280" bIns="53280" numCol="1" spcCol="1440" anchor="ctr">
              <a:noAutofit/>
            </a:bodyPr>
            <a:lstStyle/>
            <a:p>
              <a:pPr algn="ctr">
                <a:lnSpc>
                  <a:spcPts val="1701"/>
                </a:lnSpc>
                <a:tabLst>
                  <a:tab pos="0" algn="l"/>
                </a:tabLst>
              </a:pPr>
              <a:r>
                <a:rPr lang="en-GB" sz="1400" b="1" strike="noStrike" spc="-1">
                  <a:solidFill>
                    <a:schemeClr val="lt1"/>
                  </a:solidFill>
                  <a:latin typeface="Arial"/>
                  <a:ea typeface="DejaVu Sans"/>
                </a:rPr>
                <a:t>1. Make </a:t>
              </a:r>
              <a:br>
                <a:rPr sz="1400"/>
              </a:br>
              <a:r>
                <a:rPr lang="en-GB" sz="1400" b="1" strike="noStrike" spc="-1">
                  <a:solidFill>
                    <a:schemeClr val="lt1"/>
                  </a:solidFill>
                  <a:latin typeface="Arial"/>
                  <a:ea typeface="DejaVu Sans"/>
                </a:rPr>
                <a:t>a plan</a:t>
              </a:r>
              <a:endParaRPr lang="en-GB" sz="1400" b="0" strike="noStrike" spc="-1">
                <a:solidFill>
                  <a:srgbClr val="000000"/>
                </a:solidFill>
                <a:latin typeface="Arial"/>
              </a:endParaRPr>
            </a:p>
          </p:txBody>
        </p:sp>
        <p:sp>
          <p:nvSpPr>
            <p:cNvPr id="533" name="Freeform 532"/>
            <p:cNvSpPr/>
            <p:nvPr/>
          </p:nvSpPr>
          <p:spPr>
            <a:xfrm>
              <a:off x="6168600" y="1256040"/>
              <a:ext cx="4345200" cy="4345200"/>
            </a:xfrm>
            <a:custGeom>
              <a:avLst/>
              <a:gdLst/>
              <a:ahLst/>
              <a:cxnLst/>
              <a:rect l="l" t="t" r="r" b="b"/>
              <a:pathLst>
                <a:path w="4345451" h="4345451">
                  <a:moveTo>
                    <a:pt x="2891667" y="122394"/>
                  </a:moveTo>
                  <a:arcTo wR="2172725" hR="2172725" stAng="17359382" swAng="1499752"/>
                </a:path>
              </a:pathLst>
            </a:custGeom>
            <a:noFill/>
            <a:ln w="12700">
              <a:solidFill>
                <a:srgbClr val="BA3A83">
                  <a:hueOff val="0"/>
                  <a:satOff val="0"/>
                  <a:lumOff val="0"/>
                  <a:alphaOff val="0"/>
                </a:srgbClr>
              </a:solidFill>
            </a:ln>
          </p:spPr>
          <p:style>
            <a:lnRef idx="1">
              <a:scrgbClr r="0" g="0" b="0"/>
            </a:lnRef>
            <a:fillRef idx="0">
              <a:scrgbClr r="0" g="0" b="0"/>
            </a:fillRef>
            <a:effectRef idx="0">
              <a:scrgbClr r="0" g="0" b="0"/>
            </a:effectRef>
            <a:fontRef idx="minor"/>
          </p:style>
          <p:txBody>
            <a:bodyPr lIns="90000" tIns="45000" rIns="90000" bIns="45000" anchor="t">
              <a:noAutofit/>
            </a:bodyPr>
            <a:lstStyle/>
            <a:p>
              <a:endParaRPr lang="en-GB" sz="1800" b="0" strike="noStrike" spc="-1">
                <a:solidFill>
                  <a:srgbClr val="000000"/>
                </a:solidFill>
                <a:latin typeface="Arial"/>
              </a:endParaRPr>
            </a:p>
          </p:txBody>
        </p:sp>
        <p:sp>
          <p:nvSpPr>
            <p:cNvPr id="534" name="Rounded Rectangle 533"/>
            <p:cNvSpPr/>
            <p:nvPr/>
          </p:nvSpPr>
          <p:spPr>
            <a:xfrm>
              <a:off x="9513360" y="1881000"/>
              <a:ext cx="1419480" cy="922320"/>
            </a:xfrm>
            <a:prstGeom prst="roundRect">
              <a:avLst>
                <a:gd name="adj" fmla="val 16667"/>
              </a:avLst>
            </a:prstGeom>
            <a:solidFill>
              <a:schemeClr val="accent3">
                <a:hueOff val="0"/>
                <a:satOff val="0"/>
                <a:lumOff val="0"/>
                <a:alphaOff val="0"/>
              </a:schemeClr>
            </a:solidFill>
            <a:ln w="19050">
              <a:solidFill>
                <a:srgbClr val="EE9443"/>
              </a:solidFill>
            </a:ln>
            <a:effectLst>
              <a:outerShdw blurRad="317520" dist="63360" dir="5400000" algn="ctr" rotWithShape="0">
                <a:srgbClr val="000000">
                  <a:alpha val="25000"/>
                </a:srgbClr>
              </a:outerShdw>
            </a:effectLst>
          </p:spPr>
          <p:style>
            <a:lnRef idx="2">
              <a:scrgbClr r="0" g="0" b="0"/>
            </a:lnRef>
            <a:fillRef idx="0">
              <a:scrgbClr r="0" g="0" b="0"/>
            </a:fillRef>
            <a:effectRef idx="0">
              <a:scrgbClr r="0" g="0" b="0"/>
            </a:effectRef>
            <a:fontRef idx="minor"/>
          </p:style>
          <p:txBody>
            <a:bodyPr lIns="36000" tIns="53280" rIns="53280" bIns="53280" numCol="1" spcCol="1440" anchor="ctr">
              <a:noAutofit/>
            </a:bodyPr>
            <a:lstStyle/>
            <a:p>
              <a:pPr algn="ctr">
                <a:lnSpc>
                  <a:spcPts val="1701"/>
                </a:lnSpc>
                <a:tabLst>
                  <a:tab pos="0" algn="l"/>
                </a:tabLst>
              </a:pPr>
              <a:r>
                <a:rPr lang="en-GB" sz="1400" b="1" strike="noStrike" spc="-1">
                  <a:solidFill>
                    <a:schemeClr val="lt1"/>
                  </a:solidFill>
                  <a:latin typeface="Arial"/>
                  <a:ea typeface="DejaVu Sans"/>
                </a:rPr>
                <a:t>2. Limit exposure to cigarettes</a:t>
              </a:r>
              <a:endParaRPr lang="en-GB" sz="1400" b="0" strike="noStrike" spc="-1">
                <a:solidFill>
                  <a:srgbClr val="000000"/>
                </a:solidFill>
                <a:latin typeface="Arial"/>
              </a:endParaRPr>
            </a:p>
          </p:txBody>
        </p:sp>
        <p:sp>
          <p:nvSpPr>
            <p:cNvPr id="535" name="Freeform 534"/>
            <p:cNvSpPr/>
            <p:nvPr/>
          </p:nvSpPr>
          <p:spPr>
            <a:xfrm>
              <a:off x="6168600" y="1256040"/>
              <a:ext cx="4345200" cy="4345200"/>
            </a:xfrm>
            <a:custGeom>
              <a:avLst/>
              <a:gdLst/>
              <a:ahLst/>
              <a:cxnLst/>
              <a:rect l="l" t="t" r="r" b="b"/>
              <a:pathLst>
                <a:path w="4345451" h="4345451">
                  <a:moveTo>
                    <a:pt x="4257196" y="1559768"/>
                  </a:moveTo>
                  <a:arcTo wR="2172725" hR="2172725" stAng="20616813" swAng="1966374"/>
                </a:path>
              </a:pathLst>
            </a:custGeom>
            <a:noFill/>
            <a:ln w="12700">
              <a:solidFill>
                <a:srgbClr val="EE9443">
                  <a:hueOff val="0"/>
                  <a:satOff val="0"/>
                  <a:lumOff val="0"/>
                  <a:alphaOff val="0"/>
                </a:srgbClr>
              </a:solidFill>
            </a:ln>
          </p:spPr>
          <p:style>
            <a:lnRef idx="1">
              <a:scrgbClr r="0" g="0" b="0"/>
            </a:lnRef>
            <a:fillRef idx="0">
              <a:scrgbClr r="0" g="0" b="0"/>
            </a:fillRef>
            <a:effectRef idx="0">
              <a:scrgbClr r="0" g="0" b="0"/>
            </a:effectRef>
            <a:fontRef idx="minor"/>
          </p:style>
          <p:txBody>
            <a:bodyPr lIns="90000" tIns="45000" rIns="90000" bIns="45000" anchor="t">
              <a:noAutofit/>
            </a:bodyPr>
            <a:lstStyle/>
            <a:p>
              <a:endParaRPr lang="en-GB" sz="1800" b="0" strike="noStrike" spc="-1">
                <a:solidFill>
                  <a:srgbClr val="000000"/>
                </a:solidFill>
                <a:latin typeface="Arial"/>
              </a:endParaRPr>
            </a:p>
          </p:txBody>
        </p:sp>
        <p:sp>
          <p:nvSpPr>
            <p:cNvPr id="536" name="Rounded Rectangle 535"/>
            <p:cNvSpPr/>
            <p:nvPr/>
          </p:nvSpPr>
          <p:spPr>
            <a:xfrm>
              <a:off x="9513360" y="4053960"/>
              <a:ext cx="1419480" cy="922320"/>
            </a:xfrm>
            <a:prstGeom prst="roundRect">
              <a:avLst>
                <a:gd name="adj" fmla="val 16667"/>
              </a:avLst>
            </a:prstGeom>
            <a:solidFill>
              <a:schemeClr val="accent4">
                <a:hueOff val="0"/>
                <a:satOff val="0"/>
                <a:lumOff val="0"/>
                <a:alphaOff val="0"/>
              </a:schemeClr>
            </a:solidFill>
            <a:ln w="19050">
              <a:solidFill>
                <a:srgbClr val="8C73AE"/>
              </a:solidFill>
            </a:ln>
            <a:effectLst>
              <a:outerShdw blurRad="317520" dist="63360" dir="5400000" algn="ctr" rotWithShape="0">
                <a:srgbClr val="000000">
                  <a:alpha val="25000"/>
                </a:srgbClr>
              </a:outerShdw>
            </a:effectLst>
          </p:spPr>
          <p:style>
            <a:lnRef idx="2">
              <a:scrgbClr r="0" g="0" b="0"/>
            </a:lnRef>
            <a:fillRef idx="0">
              <a:scrgbClr r="0" g="0" b="0"/>
            </a:fillRef>
            <a:effectRef idx="0">
              <a:scrgbClr r="0" g="0" b="0"/>
            </a:effectRef>
            <a:fontRef idx="minor"/>
          </p:style>
          <p:txBody>
            <a:bodyPr lIns="36000" tIns="53280" rIns="53280" bIns="53280" numCol="1" spcCol="1440" anchor="ctr">
              <a:noAutofit/>
            </a:bodyPr>
            <a:lstStyle/>
            <a:p>
              <a:pPr algn="ctr">
                <a:lnSpc>
                  <a:spcPts val="1701"/>
                </a:lnSpc>
                <a:tabLst>
                  <a:tab pos="0" algn="l"/>
                </a:tabLst>
              </a:pPr>
              <a:r>
                <a:rPr lang="en-GB" sz="1400" b="1" strike="noStrike" spc="-1">
                  <a:solidFill>
                    <a:schemeClr val="lt1"/>
                  </a:solidFill>
                  <a:latin typeface="Arial"/>
                  <a:ea typeface="DejaVu Sans"/>
                </a:rPr>
                <a:t>3. Stop smoking </a:t>
              </a:r>
              <a:br>
                <a:rPr sz="1400"/>
              </a:br>
              <a:r>
                <a:rPr lang="en-GB" sz="1400" b="1" strike="noStrike" spc="-1">
                  <a:solidFill>
                    <a:schemeClr val="lt1"/>
                  </a:solidFill>
                  <a:latin typeface="Arial"/>
                  <a:ea typeface="DejaVu Sans"/>
                </a:rPr>
                <a:t>aids</a:t>
              </a:r>
              <a:endParaRPr lang="en-GB" sz="1400" b="0" strike="noStrike" spc="-1">
                <a:solidFill>
                  <a:srgbClr val="000000"/>
                </a:solidFill>
                <a:latin typeface="Arial"/>
              </a:endParaRPr>
            </a:p>
          </p:txBody>
        </p:sp>
        <p:sp>
          <p:nvSpPr>
            <p:cNvPr id="537" name="Freeform 536"/>
            <p:cNvSpPr/>
            <p:nvPr/>
          </p:nvSpPr>
          <p:spPr>
            <a:xfrm>
              <a:off x="6168600" y="1256040"/>
              <a:ext cx="4345200" cy="4345200"/>
            </a:xfrm>
            <a:custGeom>
              <a:avLst/>
              <a:gdLst/>
              <a:ahLst/>
              <a:cxnLst/>
              <a:rect l="l" t="t" r="r" b="b"/>
              <a:pathLst>
                <a:path w="4345451" h="4345451">
                  <a:moveTo>
                    <a:pt x="3690703" y="3727228"/>
                  </a:moveTo>
                  <a:arcTo wR="2172725" hR="2172725" stAng="2740866" swAng="1499752"/>
                </a:path>
              </a:pathLst>
            </a:custGeom>
            <a:noFill/>
            <a:ln w="12700">
              <a:solidFill>
                <a:srgbClr val="8C73AE">
                  <a:hueOff val="0"/>
                  <a:satOff val="0"/>
                  <a:lumOff val="0"/>
                  <a:alphaOff val="0"/>
                </a:srgbClr>
              </a:solidFill>
            </a:ln>
          </p:spPr>
          <p:style>
            <a:lnRef idx="1">
              <a:scrgbClr r="0" g="0" b="0"/>
            </a:lnRef>
            <a:fillRef idx="0">
              <a:scrgbClr r="0" g="0" b="0"/>
            </a:fillRef>
            <a:effectRef idx="0">
              <a:scrgbClr r="0" g="0" b="0"/>
            </a:effectRef>
            <a:fontRef idx="minor"/>
          </p:style>
          <p:txBody>
            <a:bodyPr lIns="90000" tIns="45000" rIns="90000" bIns="45000" anchor="t">
              <a:noAutofit/>
            </a:bodyPr>
            <a:lstStyle/>
            <a:p>
              <a:endParaRPr lang="en-GB" sz="1800" b="0" strike="noStrike" spc="-1">
                <a:solidFill>
                  <a:srgbClr val="000000"/>
                </a:solidFill>
                <a:latin typeface="Arial"/>
              </a:endParaRPr>
            </a:p>
          </p:txBody>
        </p:sp>
        <p:sp>
          <p:nvSpPr>
            <p:cNvPr id="538" name="Rounded Rectangle 537"/>
            <p:cNvSpPr/>
            <p:nvPr/>
          </p:nvSpPr>
          <p:spPr>
            <a:xfrm>
              <a:off x="7631640" y="5140080"/>
              <a:ext cx="1419480" cy="922320"/>
            </a:xfrm>
            <a:prstGeom prst="roundRect">
              <a:avLst>
                <a:gd name="adj" fmla="val 16667"/>
              </a:avLst>
            </a:prstGeom>
            <a:solidFill>
              <a:schemeClr val="accent5">
                <a:hueOff val="0"/>
                <a:satOff val="0"/>
                <a:lumOff val="0"/>
                <a:alphaOff val="0"/>
              </a:schemeClr>
            </a:solidFill>
            <a:ln w="19050">
              <a:solidFill>
                <a:srgbClr val="85BC4B"/>
              </a:solidFill>
            </a:ln>
            <a:effectLst>
              <a:outerShdw blurRad="317520" dist="63360" dir="5400000" algn="ctr" rotWithShape="0">
                <a:srgbClr val="000000">
                  <a:alpha val="25000"/>
                </a:srgbClr>
              </a:outerShdw>
            </a:effectLst>
          </p:spPr>
          <p:style>
            <a:lnRef idx="2">
              <a:scrgbClr r="0" g="0" b="0"/>
            </a:lnRef>
            <a:fillRef idx="0">
              <a:scrgbClr r="0" g="0" b="0"/>
            </a:fillRef>
            <a:effectRef idx="0">
              <a:scrgbClr r="0" g="0" b="0"/>
            </a:effectRef>
            <a:fontRef idx="minor"/>
          </p:style>
          <p:txBody>
            <a:bodyPr lIns="36000" tIns="53280" rIns="53280" bIns="53280" numCol="1" spcCol="1440" anchor="ctr">
              <a:noAutofit/>
            </a:bodyPr>
            <a:lstStyle/>
            <a:p>
              <a:pPr algn="ctr">
                <a:lnSpc>
                  <a:spcPts val="1701"/>
                </a:lnSpc>
                <a:tabLst>
                  <a:tab pos="0" algn="l"/>
                </a:tabLst>
              </a:pPr>
              <a:r>
                <a:rPr lang="en-GB" sz="1400" b="1" strike="noStrike" spc="-1">
                  <a:solidFill>
                    <a:schemeClr val="lt1"/>
                  </a:solidFill>
                  <a:latin typeface="Arial"/>
                  <a:ea typeface="DejaVu Sans"/>
                </a:rPr>
                <a:t>4. Manage urges to smoke</a:t>
              </a:r>
              <a:endParaRPr lang="en-GB" sz="1400" b="0" strike="noStrike" spc="-1">
                <a:solidFill>
                  <a:srgbClr val="000000"/>
                </a:solidFill>
                <a:latin typeface="Arial"/>
              </a:endParaRPr>
            </a:p>
          </p:txBody>
        </p:sp>
        <p:sp>
          <p:nvSpPr>
            <p:cNvPr id="539" name="Freeform 538"/>
            <p:cNvSpPr/>
            <p:nvPr/>
          </p:nvSpPr>
          <p:spPr>
            <a:xfrm>
              <a:off x="6168600" y="1256040"/>
              <a:ext cx="4345200" cy="4345200"/>
            </a:xfrm>
            <a:custGeom>
              <a:avLst/>
              <a:gdLst/>
              <a:ahLst/>
              <a:cxnLst/>
              <a:rect l="l" t="t" r="r" b="b"/>
              <a:pathLst>
                <a:path w="4345451" h="4345451">
                  <a:moveTo>
                    <a:pt x="1453784" y="4223057"/>
                  </a:moveTo>
                  <a:arcTo wR="2172725" hR="2172725" stAng="6559382" swAng="1499752"/>
                </a:path>
              </a:pathLst>
            </a:custGeom>
            <a:noFill/>
            <a:ln w="12700">
              <a:solidFill>
                <a:srgbClr val="85BC4B">
                  <a:hueOff val="0"/>
                  <a:satOff val="0"/>
                  <a:lumOff val="0"/>
                  <a:alphaOff val="0"/>
                </a:srgbClr>
              </a:solidFill>
            </a:ln>
          </p:spPr>
          <p:style>
            <a:lnRef idx="1">
              <a:scrgbClr r="0" g="0" b="0"/>
            </a:lnRef>
            <a:fillRef idx="0">
              <a:scrgbClr r="0" g="0" b="0"/>
            </a:fillRef>
            <a:effectRef idx="0">
              <a:scrgbClr r="0" g="0" b="0"/>
            </a:effectRef>
            <a:fontRef idx="minor"/>
          </p:style>
          <p:txBody>
            <a:bodyPr lIns="90000" tIns="45000" rIns="90000" bIns="45000" anchor="t">
              <a:noAutofit/>
            </a:bodyPr>
            <a:lstStyle/>
            <a:p>
              <a:endParaRPr lang="en-GB" sz="1800" b="0" strike="noStrike" spc="-1">
                <a:solidFill>
                  <a:srgbClr val="000000"/>
                </a:solidFill>
                <a:latin typeface="Arial"/>
              </a:endParaRPr>
            </a:p>
          </p:txBody>
        </p:sp>
        <p:sp>
          <p:nvSpPr>
            <p:cNvPr id="540" name="Rounded Rectangle 539"/>
            <p:cNvSpPr/>
            <p:nvPr/>
          </p:nvSpPr>
          <p:spPr>
            <a:xfrm>
              <a:off x="5749920" y="4053960"/>
              <a:ext cx="1419480" cy="922320"/>
            </a:xfrm>
            <a:prstGeom prst="roundRect">
              <a:avLst>
                <a:gd name="adj" fmla="val 16667"/>
              </a:avLst>
            </a:prstGeom>
            <a:solidFill>
              <a:schemeClr val="accent6">
                <a:hueOff val="0"/>
                <a:satOff val="0"/>
                <a:lumOff val="0"/>
                <a:alphaOff val="0"/>
              </a:schemeClr>
            </a:solidFill>
            <a:ln w="19050">
              <a:solidFill>
                <a:srgbClr val="F2B223"/>
              </a:solidFill>
            </a:ln>
            <a:effectLst>
              <a:outerShdw blurRad="317520" dist="63360" dir="5400000" algn="ctr" rotWithShape="0">
                <a:srgbClr val="000000">
                  <a:alpha val="25000"/>
                </a:srgbClr>
              </a:outerShdw>
            </a:effectLst>
          </p:spPr>
          <p:style>
            <a:lnRef idx="2">
              <a:scrgbClr r="0" g="0" b="0"/>
            </a:lnRef>
            <a:fillRef idx="0">
              <a:scrgbClr r="0" g="0" b="0"/>
            </a:fillRef>
            <a:effectRef idx="0">
              <a:scrgbClr r="0" g="0" b="0"/>
            </a:effectRef>
            <a:fontRef idx="minor"/>
          </p:style>
          <p:txBody>
            <a:bodyPr lIns="36000" tIns="53280" rIns="53280" bIns="53280" numCol="1" spcCol="1440" anchor="ctr">
              <a:noAutofit/>
            </a:bodyPr>
            <a:lstStyle/>
            <a:p>
              <a:pPr algn="ctr">
                <a:lnSpc>
                  <a:spcPts val="1701"/>
                </a:lnSpc>
                <a:tabLst>
                  <a:tab pos="0" algn="l"/>
                </a:tabLst>
              </a:pPr>
              <a:r>
                <a:rPr lang="en-GB" sz="1400" b="1" strike="noStrike" spc="-1">
                  <a:solidFill>
                    <a:schemeClr val="lt1"/>
                  </a:solidFill>
                  <a:latin typeface="Arial"/>
                  <a:ea typeface="DejaVu Sans"/>
                </a:rPr>
                <a:t>5. Focus and maintain</a:t>
              </a:r>
              <a:endParaRPr lang="en-GB" sz="1400" b="0" strike="noStrike" spc="-1">
                <a:solidFill>
                  <a:srgbClr val="000000"/>
                </a:solidFill>
                <a:latin typeface="Arial"/>
              </a:endParaRPr>
            </a:p>
          </p:txBody>
        </p:sp>
        <p:sp>
          <p:nvSpPr>
            <p:cNvPr id="541" name="Freeform 540"/>
            <p:cNvSpPr/>
            <p:nvPr/>
          </p:nvSpPr>
          <p:spPr>
            <a:xfrm>
              <a:off x="6168600" y="1256040"/>
              <a:ext cx="4345200" cy="4345200"/>
            </a:xfrm>
            <a:custGeom>
              <a:avLst/>
              <a:gdLst/>
              <a:ahLst/>
              <a:cxnLst/>
              <a:rect l="l" t="t" r="r" b="b"/>
              <a:pathLst>
                <a:path w="4345451" h="4345451">
                  <a:moveTo>
                    <a:pt x="88254" y="2785683"/>
                  </a:moveTo>
                  <a:arcTo wR="2172725" hR="2172725" stAng="9816813" swAng="1966374"/>
                </a:path>
              </a:pathLst>
            </a:custGeom>
            <a:noFill/>
            <a:ln w="12700">
              <a:solidFill>
                <a:srgbClr val="F2B223">
                  <a:hueOff val="0"/>
                  <a:satOff val="0"/>
                  <a:lumOff val="0"/>
                  <a:alphaOff val="0"/>
                </a:srgbClr>
              </a:solidFill>
            </a:ln>
          </p:spPr>
          <p:style>
            <a:lnRef idx="1">
              <a:scrgbClr r="0" g="0" b="0"/>
            </a:lnRef>
            <a:fillRef idx="0">
              <a:scrgbClr r="0" g="0" b="0"/>
            </a:fillRef>
            <a:effectRef idx="0">
              <a:scrgbClr r="0" g="0" b="0"/>
            </a:effectRef>
            <a:fontRef idx="minor"/>
          </p:style>
          <p:txBody>
            <a:bodyPr lIns="90000" tIns="45000" rIns="90000" bIns="45000" anchor="t">
              <a:noAutofit/>
            </a:bodyPr>
            <a:lstStyle/>
            <a:p>
              <a:endParaRPr lang="en-GB" sz="1800" b="0" strike="noStrike" spc="-1">
                <a:solidFill>
                  <a:srgbClr val="000000"/>
                </a:solidFill>
                <a:latin typeface="Arial"/>
              </a:endParaRPr>
            </a:p>
          </p:txBody>
        </p:sp>
        <p:sp>
          <p:nvSpPr>
            <p:cNvPr id="542" name="Rounded Rectangle 541"/>
            <p:cNvSpPr/>
            <p:nvPr/>
          </p:nvSpPr>
          <p:spPr>
            <a:xfrm>
              <a:off x="5749920" y="1881000"/>
              <a:ext cx="1419480" cy="922320"/>
            </a:xfrm>
            <a:prstGeom prst="roundRect">
              <a:avLst>
                <a:gd name="adj" fmla="val 16667"/>
              </a:avLst>
            </a:prstGeom>
            <a:solidFill>
              <a:schemeClr val="accent1">
                <a:lumMod val="75000"/>
              </a:schemeClr>
            </a:solidFill>
            <a:ln w="19050">
              <a:solidFill>
                <a:srgbClr val="00BDFF">
                  <a:lumMod val="75000"/>
                </a:srgbClr>
              </a:solidFill>
            </a:ln>
            <a:effectLst>
              <a:outerShdw blurRad="317520" dist="63360" dir="5400000" algn="ctr" rotWithShape="0">
                <a:srgbClr val="000000">
                  <a:alpha val="25000"/>
                </a:srgbClr>
              </a:outerShdw>
            </a:effectLst>
          </p:spPr>
          <p:style>
            <a:lnRef idx="2">
              <a:scrgbClr r="0" g="0" b="0"/>
            </a:lnRef>
            <a:fillRef idx="0">
              <a:scrgbClr r="0" g="0" b="0"/>
            </a:fillRef>
            <a:effectRef idx="0">
              <a:scrgbClr r="0" g="0" b="0"/>
            </a:effectRef>
            <a:fontRef idx="minor"/>
          </p:style>
          <p:txBody>
            <a:bodyPr lIns="36000" tIns="53280" rIns="53280" bIns="53280" numCol="1" spcCol="1440" anchor="ctr">
              <a:noAutofit/>
            </a:bodyPr>
            <a:lstStyle/>
            <a:p>
              <a:pPr algn="ctr">
                <a:lnSpc>
                  <a:spcPts val="1701"/>
                </a:lnSpc>
                <a:tabLst>
                  <a:tab pos="0" algn="l"/>
                </a:tabLst>
              </a:pPr>
              <a:r>
                <a:rPr lang="en-GB" sz="1400" b="1" strike="noStrike" spc="-1">
                  <a:solidFill>
                    <a:schemeClr val="lt1"/>
                  </a:solidFill>
                  <a:latin typeface="Arial"/>
                  <a:ea typeface="DejaVu Sans"/>
                </a:rPr>
                <a:t>Plan B</a:t>
              </a:r>
              <a:endParaRPr lang="en-GB" sz="1400" b="0" strike="noStrike" spc="-1">
                <a:solidFill>
                  <a:srgbClr val="000000"/>
                </a:solidFill>
                <a:latin typeface="Arial"/>
              </a:endParaRPr>
            </a:p>
          </p:txBody>
        </p:sp>
        <p:sp>
          <p:nvSpPr>
            <p:cNvPr id="543" name="Freeform 542"/>
            <p:cNvSpPr/>
            <p:nvPr/>
          </p:nvSpPr>
          <p:spPr>
            <a:xfrm>
              <a:off x="6168600" y="1256040"/>
              <a:ext cx="4345200" cy="4345200"/>
            </a:xfrm>
            <a:custGeom>
              <a:avLst/>
              <a:gdLst/>
              <a:ahLst/>
              <a:cxnLst/>
              <a:rect l="l" t="t" r="r" b="b"/>
              <a:pathLst>
                <a:path w="4345451" h="4345451">
                  <a:moveTo>
                    <a:pt x="654747" y="618222"/>
                  </a:moveTo>
                  <a:arcTo wR="2172725" hR="2172725" stAng="13540866" swAng="1499752"/>
                </a:path>
              </a:pathLst>
            </a:custGeom>
            <a:noFill/>
            <a:ln w="12700">
              <a:solidFill>
                <a:srgbClr val="0070C0"/>
              </a:solidFill>
            </a:ln>
          </p:spPr>
          <p:style>
            <a:lnRef idx="1">
              <a:scrgbClr r="0" g="0" b="0"/>
            </a:lnRef>
            <a:fillRef idx="0">
              <a:scrgbClr r="0" g="0" b="0"/>
            </a:fillRef>
            <a:effectRef idx="0">
              <a:scrgbClr r="0" g="0" b="0"/>
            </a:effectRef>
            <a:fontRef idx="minor"/>
          </p:style>
          <p:txBody>
            <a:bodyPr lIns="90000" tIns="45000" rIns="90000" bIns="45000" anchor="t">
              <a:noAutofit/>
            </a:bodyPr>
            <a:lstStyle/>
            <a:p>
              <a:endParaRPr lang="en-GB" sz="1800" b="0" strike="noStrike" spc="-1">
                <a:solidFill>
                  <a:srgbClr val="000000"/>
                </a:solidFill>
                <a:latin typeface="Arial"/>
              </a:endParaRPr>
            </a:p>
          </p:txBody>
        </p:sp>
      </p:grpSp>
      <p:sp>
        <p:nvSpPr>
          <p:cNvPr id="544" name="Flowchart: Connector 1"/>
          <p:cNvSpPr/>
          <p:nvPr/>
        </p:nvSpPr>
        <p:spPr>
          <a:xfrm>
            <a:off x="7250400" y="2361960"/>
            <a:ext cx="2180880" cy="2133720"/>
          </a:xfrm>
          <a:prstGeom prst="flowChartConnector">
            <a:avLst/>
          </a:prstGeom>
          <a:solidFill>
            <a:schemeClr val="tx1">
              <a:lumMod val="60000"/>
              <a:lumOff val="40000"/>
            </a:schemeClr>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144000" anchor="ctr">
            <a:noAutofit/>
          </a:bodyPr>
          <a:lstStyle/>
          <a:p>
            <a:pPr algn="ctr">
              <a:lnSpc>
                <a:spcPts val="2401"/>
              </a:lnSpc>
            </a:pPr>
            <a:r>
              <a:rPr lang="en-GB" sz="1700" b="0" strike="noStrike" spc="-1">
                <a:solidFill>
                  <a:schemeClr val="lt1"/>
                </a:solidFill>
                <a:latin typeface="Century Gothic"/>
                <a:ea typeface="DejaVu Sans"/>
              </a:rPr>
              <a:t>Increase motivation and boost self-efficacy</a:t>
            </a:r>
            <a:endParaRPr lang="en-GB" sz="1700" b="0" strike="noStrike" spc="-1">
              <a:solidFill>
                <a:srgbClr val="000000"/>
              </a:solidFill>
              <a:latin typeface="Arial"/>
            </a:endParaRPr>
          </a:p>
        </p:txBody>
      </p:sp>
      <p:grpSp>
        <p:nvGrpSpPr>
          <p:cNvPr id="545" name="Group 9"/>
          <p:cNvGrpSpPr/>
          <p:nvPr/>
        </p:nvGrpSpPr>
        <p:grpSpPr>
          <a:xfrm>
            <a:off x="1268280" y="712080"/>
            <a:ext cx="3871080" cy="5432760"/>
            <a:chOff x="1268280" y="712080"/>
            <a:chExt cx="3871080" cy="5432760"/>
          </a:xfrm>
        </p:grpSpPr>
        <p:sp>
          <p:nvSpPr>
            <p:cNvPr id="546" name="Rectangle 10"/>
            <p:cNvSpPr/>
            <p:nvPr/>
          </p:nvSpPr>
          <p:spPr>
            <a:xfrm rot="18900000">
              <a:off x="4168800" y="3026880"/>
              <a:ext cx="803880" cy="80388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a typeface="DejaVu Sans"/>
              </a:endParaRPr>
            </a:p>
          </p:txBody>
        </p:sp>
        <p:sp>
          <p:nvSpPr>
            <p:cNvPr id="547" name="Text Placeholder 3"/>
            <p:cNvSpPr/>
            <p:nvPr/>
          </p:nvSpPr>
          <p:spPr>
            <a:xfrm>
              <a:off x="1268280" y="712080"/>
              <a:ext cx="3595320" cy="5432760"/>
            </a:xfrm>
            <a:prstGeom prst="rect">
              <a:avLst/>
            </a:prstGeom>
            <a:solidFill>
              <a:schemeClr val="accent4"/>
            </a:solidFill>
            <a:ln w="0">
              <a:noFill/>
            </a:ln>
          </p:spPr>
          <p:style>
            <a:lnRef idx="0">
              <a:scrgbClr r="0" g="0" b="0"/>
            </a:lnRef>
            <a:fillRef idx="0">
              <a:scrgbClr r="0" g="0" b="0"/>
            </a:fillRef>
            <a:effectRef idx="0">
              <a:scrgbClr r="0" g="0" b="0"/>
            </a:effectRef>
            <a:fontRef idx="minor"/>
          </p:style>
          <p:txBody>
            <a:bodyPr lIns="396000" tIns="0" rIns="252000" bIns="252000" anchor="ctr">
              <a:noAutofit/>
            </a:bodyPr>
            <a:lstStyle/>
            <a:p>
              <a:pPr>
                <a:lnSpc>
                  <a:spcPts val="3801"/>
                </a:lnSpc>
                <a:spcAft>
                  <a:spcPts val="1500"/>
                </a:spcAft>
                <a:tabLst>
                  <a:tab pos="0" algn="l"/>
                </a:tabLst>
              </a:pPr>
              <a:r>
                <a:rPr lang="en-US" sz="2800" b="1" strike="noStrike" spc="-1">
                  <a:solidFill>
                    <a:srgbClr val="FFFFFF"/>
                  </a:solidFill>
                  <a:latin typeface="Century Gothic"/>
                  <a:ea typeface="DejaVu Sans"/>
                </a:rPr>
                <a:t>Support to </a:t>
              </a:r>
              <a:br>
                <a:rPr sz="2800"/>
              </a:br>
              <a:r>
                <a:rPr lang="en-US" sz="2800" b="1" strike="noStrike" spc="-1">
                  <a:solidFill>
                    <a:srgbClr val="FFFFFF"/>
                  </a:solidFill>
                  <a:latin typeface="Century Gothic"/>
                  <a:ea typeface="DejaVu Sans"/>
                </a:rPr>
                <a:t>stop smoking</a:t>
              </a:r>
              <a:endParaRPr lang="en-GB" sz="2800" b="0" strike="noStrike" spc="-1">
                <a:solidFill>
                  <a:srgbClr val="000000"/>
                </a:solidFill>
                <a:latin typeface="Arial"/>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PlaceHolder 1"/>
          <p:cNvSpPr>
            <a:spLocks noGrp="1"/>
          </p:cNvSpPr>
          <p:nvPr>
            <p:ph/>
          </p:nvPr>
        </p:nvSpPr>
        <p:spPr>
          <a:xfrm>
            <a:off x="1163520" y="2129040"/>
            <a:ext cx="4608000" cy="4045320"/>
          </a:xfrm>
          <a:prstGeom prst="rect">
            <a:avLst/>
          </a:prstGeom>
          <a:noFill/>
          <a:ln w="0">
            <a:noFill/>
          </a:ln>
        </p:spPr>
        <p:txBody>
          <a:bodyPr lIns="90000" tIns="45000" rIns="90000" bIns="45000" anchor="t">
            <a:noAutofit/>
          </a:bodyPr>
          <a:lstStyle/>
          <a:p>
            <a:pPr marL="266760" indent="-266760">
              <a:lnSpc>
                <a:spcPts val="2599"/>
              </a:lnSpc>
              <a:spcAft>
                <a:spcPts val="901"/>
              </a:spcAft>
              <a:buClr>
                <a:srgbClr val="BA3A83"/>
              </a:buClr>
              <a:buSzPct val="120000"/>
              <a:buFont typeface="Wingdings" charset="2"/>
              <a:buChar char=""/>
            </a:pPr>
            <a:r>
              <a:rPr lang="en-GB" sz="1900" b="0" strike="noStrike" spc="-1">
                <a:solidFill>
                  <a:srgbClr val="414141"/>
                </a:solidFill>
                <a:latin typeface="Century Gothic"/>
              </a:rPr>
              <a:t>Help them to set a quit date</a:t>
            </a:r>
            <a:endParaRPr lang="en-GB" sz="1900" b="0" strike="noStrike" spc="-1">
              <a:solidFill>
                <a:srgbClr val="000000"/>
              </a:solidFill>
              <a:latin typeface="Arial"/>
            </a:endParaRPr>
          </a:p>
          <a:p>
            <a:pPr marL="266760" indent="-266760">
              <a:lnSpc>
                <a:spcPts val="2599"/>
              </a:lnSpc>
              <a:spcAft>
                <a:spcPts val="901"/>
              </a:spcAft>
              <a:buClr>
                <a:srgbClr val="BA3A83"/>
              </a:buClr>
              <a:buSzPct val="120000"/>
              <a:buFont typeface="Wingdings" charset="2"/>
              <a:buChar char=""/>
            </a:pPr>
            <a:r>
              <a:rPr lang="en-GB" sz="1900" b="0" strike="noStrike" spc="-1">
                <a:solidFill>
                  <a:srgbClr val="414141"/>
                </a:solidFill>
                <a:latin typeface="Century Gothic"/>
              </a:rPr>
              <a:t>Commit to not smoking at all</a:t>
            </a:r>
            <a:endParaRPr lang="en-GB" sz="1900" b="0" strike="noStrike" spc="-1">
              <a:solidFill>
                <a:srgbClr val="000000"/>
              </a:solidFill>
              <a:latin typeface="Arial"/>
            </a:endParaRPr>
          </a:p>
          <a:p>
            <a:pPr marL="266760" indent="-266760">
              <a:lnSpc>
                <a:spcPts val="2599"/>
              </a:lnSpc>
              <a:spcAft>
                <a:spcPts val="901"/>
              </a:spcAft>
              <a:buClr>
                <a:srgbClr val="BA3A83"/>
              </a:buClr>
              <a:buSzPct val="120000"/>
              <a:buFont typeface="Wingdings" charset="2"/>
              <a:buChar char=""/>
            </a:pPr>
            <a:r>
              <a:rPr lang="en-GB" sz="1900" b="0" strike="noStrike" spc="-1">
                <a:solidFill>
                  <a:srgbClr val="414141"/>
                </a:solidFill>
                <a:latin typeface="Century Gothic"/>
              </a:rPr>
              <a:t>Not a single puff of a cigarette</a:t>
            </a:r>
            <a:endParaRPr lang="en-GB" sz="1900" b="0" strike="noStrike" spc="-1">
              <a:solidFill>
                <a:srgbClr val="000000"/>
              </a:solidFill>
              <a:latin typeface="Arial"/>
            </a:endParaRPr>
          </a:p>
          <a:p>
            <a:pPr marL="266760" indent="-266760">
              <a:lnSpc>
                <a:spcPts val="2599"/>
              </a:lnSpc>
              <a:spcAft>
                <a:spcPts val="901"/>
              </a:spcAft>
              <a:buClr>
                <a:srgbClr val="BA3A83"/>
              </a:buClr>
              <a:buSzPct val="120000"/>
              <a:buFont typeface="Wingdings" charset="2"/>
              <a:buChar char=""/>
            </a:pPr>
            <a:r>
              <a:rPr lang="en-GB" sz="1900" b="0" strike="noStrike" spc="-1">
                <a:solidFill>
                  <a:srgbClr val="414141"/>
                </a:solidFill>
                <a:latin typeface="Century Gothic"/>
              </a:rPr>
              <a:t>Imagine what this day will be like</a:t>
            </a:r>
            <a:endParaRPr lang="en-GB" sz="1900" b="0" strike="noStrike" spc="-1">
              <a:solidFill>
                <a:srgbClr val="000000"/>
              </a:solidFill>
              <a:latin typeface="Arial"/>
            </a:endParaRPr>
          </a:p>
          <a:p>
            <a:pPr marL="266760" indent="-266760">
              <a:lnSpc>
                <a:spcPts val="2599"/>
              </a:lnSpc>
              <a:spcAft>
                <a:spcPts val="901"/>
              </a:spcAft>
              <a:buClr>
                <a:srgbClr val="BA3A83"/>
              </a:buClr>
              <a:buSzPct val="120000"/>
              <a:buFont typeface="Wingdings" charset="2"/>
              <a:buChar char=""/>
            </a:pPr>
            <a:r>
              <a:rPr lang="en-GB" sz="1900" b="0" strike="noStrike" spc="-1">
                <a:solidFill>
                  <a:srgbClr val="414141"/>
                </a:solidFill>
                <a:latin typeface="Century Gothic"/>
              </a:rPr>
              <a:t>Discuss goals and targets</a:t>
            </a:r>
            <a:endParaRPr lang="en-GB" sz="1900" b="0" strike="noStrike" spc="-1">
              <a:solidFill>
                <a:srgbClr val="000000"/>
              </a:solidFill>
              <a:latin typeface="Arial"/>
            </a:endParaRPr>
          </a:p>
          <a:p>
            <a:pPr marL="266760" indent="-266760">
              <a:lnSpc>
                <a:spcPts val="2599"/>
              </a:lnSpc>
              <a:spcAft>
                <a:spcPts val="901"/>
              </a:spcAft>
              <a:buClr>
                <a:srgbClr val="BA3A83"/>
              </a:buClr>
              <a:buSzPct val="120000"/>
              <a:buFont typeface="Wingdings" charset="2"/>
              <a:buChar char=""/>
            </a:pPr>
            <a:r>
              <a:rPr lang="en-GB" sz="1900" b="0" strike="noStrike" spc="-1">
                <a:solidFill>
                  <a:srgbClr val="414141"/>
                </a:solidFill>
                <a:latin typeface="Century Gothic"/>
              </a:rPr>
              <a:t>Buddy with a friend, family member or group who are stopping smoking</a:t>
            </a:r>
            <a:endParaRPr lang="en-GB" sz="1900" b="0" strike="noStrike" spc="-1">
              <a:solidFill>
                <a:srgbClr val="000000"/>
              </a:solidFill>
              <a:latin typeface="Arial"/>
            </a:endParaRPr>
          </a:p>
          <a:p>
            <a:pPr marL="266760" indent="-266760">
              <a:lnSpc>
                <a:spcPts val="2599"/>
              </a:lnSpc>
              <a:spcAft>
                <a:spcPts val="901"/>
              </a:spcAft>
              <a:buClr>
                <a:srgbClr val="BA3A83"/>
              </a:buClr>
              <a:buSzPct val="120000"/>
              <a:buFont typeface="Wingdings" charset="2"/>
              <a:buChar char=""/>
            </a:pPr>
            <a:r>
              <a:rPr lang="en-GB" sz="1900" b="0" strike="noStrike" spc="-1">
                <a:solidFill>
                  <a:srgbClr val="414141"/>
                </a:solidFill>
                <a:latin typeface="Century Gothic"/>
              </a:rPr>
              <a:t>Keep a quit diary</a:t>
            </a:r>
            <a:endParaRPr lang="en-GB" sz="1900" b="0" strike="noStrike" spc="-1">
              <a:solidFill>
                <a:srgbClr val="000000"/>
              </a:solidFill>
              <a:latin typeface="Arial"/>
            </a:endParaRPr>
          </a:p>
        </p:txBody>
      </p:sp>
      <p:sp>
        <p:nvSpPr>
          <p:cNvPr id="549" name="PlaceHolder 2"/>
          <p:cNvSpPr>
            <a:spLocks noGrp="1"/>
          </p:cNvSpPr>
          <p:nvPr>
            <p:ph/>
          </p:nvPr>
        </p:nvSpPr>
        <p:spPr>
          <a:xfrm>
            <a:off x="6743520" y="2129040"/>
            <a:ext cx="4608000" cy="4045320"/>
          </a:xfrm>
          <a:prstGeom prst="rect">
            <a:avLst/>
          </a:prstGeom>
          <a:noFill/>
          <a:ln w="0">
            <a:noFill/>
          </a:ln>
        </p:spPr>
        <p:txBody>
          <a:bodyPr lIns="90000" tIns="45000" rIns="90000" bIns="45000" anchor="t">
            <a:noAutofit/>
          </a:bodyPr>
          <a:lstStyle/>
          <a:p>
            <a:pPr marL="266760" indent="-266760">
              <a:lnSpc>
                <a:spcPts val="2599"/>
              </a:lnSpc>
              <a:spcAft>
                <a:spcPts val="901"/>
              </a:spcAft>
              <a:buClr>
                <a:srgbClr val="EE9443"/>
              </a:buClr>
              <a:buSzPct val="120000"/>
              <a:buFont typeface="Wingdings" charset="2"/>
              <a:buChar char=""/>
            </a:pPr>
            <a:r>
              <a:rPr lang="en-GB" sz="1900" b="0" strike="noStrike" spc="-1">
                <a:solidFill>
                  <a:srgbClr val="414141"/>
                </a:solidFill>
                <a:latin typeface="Century Gothic"/>
              </a:rPr>
              <a:t>Discuss getting rid of cigarettes </a:t>
            </a:r>
            <a:br>
              <a:rPr sz="1900"/>
            </a:br>
            <a:r>
              <a:rPr lang="en-GB" sz="1900" b="0" strike="noStrike" spc="-1">
                <a:solidFill>
                  <a:srgbClr val="414141"/>
                </a:solidFill>
                <a:latin typeface="Century Gothic"/>
              </a:rPr>
              <a:t>by their quit day</a:t>
            </a:r>
            <a:endParaRPr lang="en-GB" sz="1900" b="0" strike="noStrike" spc="-1">
              <a:solidFill>
                <a:srgbClr val="000000"/>
              </a:solidFill>
              <a:latin typeface="Arial"/>
            </a:endParaRPr>
          </a:p>
          <a:p>
            <a:pPr marL="266760" indent="-266760">
              <a:lnSpc>
                <a:spcPts val="2599"/>
              </a:lnSpc>
              <a:spcAft>
                <a:spcPts val="901"/>
              </a:spcAft>
              <a:buClr>
                <a:srgbClr val="EE9443"/>
              </a:buClr>
              <a:buSzPct val="120000"/>
              <a:buFont typeface="Wingdings" charset="2"/>
              <a:buChar char=""/>
            </a:pPr>
            <a:r>
              <a:rPr lang="en-GB" sz="1900" b="0" strike="noStrike" spc="-1">
                <a:solidFill>
                  <a:srgbClr val="414141"/>
                </a:solidFill>
                <a:latin typeface="Century Gothic"/>
              </a:rPr>
              <a:t>Ask friends and family to keep cigarettes out of sight or temptation</a:t>
            </a:r>
            <a:endParaRPr lang="en-GB" sz="1900" b="0" strike="noStrike" spc="-1">
              <a:solidFill>
                <a:srgbClr val="000000"/>
              </a:solidFill>
              <a:latin typeface="Arial"/>
            </a:endParaRPr>
          </a:p>
          <a:p>
            <a:pPr marL="266760" indent="-266760">
              <a:lnSpc>
                <a:spcPts val="2599"/>
              </a:lnSpc>
              <a:spcAft>
                <a:spcPts val="901"/>
              </a:spcAft>
              <a:buClr>
                <a:srgbClr val="EE9443"/>
              </a:buClr>
              <a:buSzPct val="120000"/>
              <a:buFont typeface="Wingdings" charset="2"/>
              <a:buChar char=""/>
            </a:pPr>
            <a:r>
              <a:rPr lang="en-GB" sz="1900" b="0" strike="noStrike" spc="-1">
                <a:solidFill>
                  <a:srgbClr val="414141"/>
                </a:solidFill>
                <a:latin typeface="Century Gothic"/>
              </a:rPr>
              <a:t>Check for challenging situations coming up and how to avoid them</a:t>
            </a:r>
            <a:endParaRPr lang="en-GB" sz="1900" b="0" strike="noStrike" spc="-1">
              <a:solidFill>
                <a:srgbClr val="000000"/>
              </a:solidFill>
              <a:latin typeface="Arial"/>
            </a:endParaRPr>
          </a:p>
          <a:p>
            <a:pPr marL="266760" indent="-266760">
              <a:lnSpc>
                <a:spcPts val="2599"/>
              </a:lnSpc>
              <a:spcAft>
                <a:spcPts val="901"/>
              </a:spcAft>
              <a:buClr>
                <a:srgbClr val="EE9443"/>
              </a:buClr>
              <a:buSzPct val="120000"/>
              <a:buFont typeface="Wingdings" charset="2"/>
              <a:buChar char=""/>
            </a:pPr>
            <a:r>
              <a:rPr lang="en-GB" sz="1900" b="0" strike="noStrike" spc="-1">
                <a:solidFill>
                  <a:srgbClr val="414141"/>
                </a:solidFill>
                <a:latin typeface="Century Gothic"/>
              </a:rPr>
              <a:t>Discuss coping strategies for unavoidable situations</a:t>
            </a:r>
            <a:endParaRPr lang="en-GB" sz="1900" b="0" strike="noStrike" spc="-1">
              <a:solidFill>
                <a:srgbClr val="000000"/>
              </a:solidFill>
              <a:latin typeface="Arial"/>
            </a:endParaRPr>
          </a:p>
        </p:txBody>
      </p:sp>
      <p:grpSp>
        <p:nvGrpSpPr>
          <p:cNvPr id="550" name="Group 1"/>
          <p:cNvGrpSpPr/>
          <p:nvPr/>
        </p:nvGrpSpPr>
        <p:grpSpPr>
          <a:xfrm>
            <a:off x="1268280" y="738000"/>
            <a:ext cx="4503240" cy="1124640"/>
            <a:chOff x="1268280" y="738000"/>
            <a:chExt cx="4503240" cy="1124640"/>
          </a:xfrm>
        </p:grpSpPr>
        <p:sp>
          <p:nvSpPr>
            <p:cNvPr id="551" name="Rectangle: Rounded Corners 18"/>
            <p:cNvSpPr/>
            <p:nvPr/>
          </p:nvSpPr>
          <p:spPr>
            <a:xfrm>
              <a:off x="1268280" y="738000"/>
              <a:ext cx="4503240" cy="1124640"/>
            </a:xfrm>
            <a:prstGeom prst="roundRect">
              <a:avLst>
                <a:gd name="adj" fmla="val 12855"/>
              </a:avLst>
            </a:prstGeom>
            <a:solidFill>
              <a:srgbClr val="BA3A83"/>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lIns="90000" tIns="45000" rIns="90000" bIns="45000" anchor="t">
              <a:noAutofit/>
            </a:bodyPr>
            <a:lstStyle/>
            <a:p>
              <a:pPr>
                <a:lnSpc>
                  <a:spcPct val="100000"/>
                </a:lnSpc>
              </a:pPr>
              <a:endParaRPr lang="en-GB" sz="1800" b="0" strike="noStrike" spc="-1">
                <a:solidFill>
                  <a:schemeClr val="lt1"/>
                </a:solidFill>
                <a:latin typeface="Century Gothic"/>
                <a:ea typeface="DejaVu Sans"/>
              </a:endParaRPr>
            </a:p>
          </p:txBody>
        </p:sp>
        <p:sp>
          <p:nvSpPr>
            <p:cNvPr id="552" name="Rectangle: Rounded Corners 4"/>
            <p:cNvSpPr/>
            <p:nvPr/>
          </p:nvSpPr>
          <p:spPr>
            <a:xfrm>
              <a:off x="1519200" y="821520"/>
              <a:ext cx="3931560" cy="957600"/>
            </a:xfrm>
            <a:prstGeom prst="rect">
              <a:avLst/>
            </a:prstGeom>
            <a:noFill/>
            <a:ln w="0">
              <a:noFill/>
            </a:ln>
          </p:spPr>
          <p:style>
            <a:lnRef idx="0">
              <a:scrgbClr r="0" g="0" b="0"/>
            </a:lnRef>
            <a:fillRef idx="0">
              <a:scrgbClr r="0" g="0" b="0"/>
            </a:fillRef>
            <a:effectRef idx="0">
              <a:scrgbClr r="0" g="0" b="0"/>
            </a:effectRef>
            <a:fontRef idx="minor"/>
          </p:style>
          <p:txBody>
            <a:bodyPr lIns="57240" tIns="57240" rIns="57240" bIns="57240" numCol="1" spcCol="1440" anchor="ctr">
              <a:noAutofit/>
            </a:bodyPr>
            <a:lstStyle/>
            <a:p>
              <a:pPr>
                <a:lnSpc>
                  <a:spcPts val="2801"/>
                </a:lnSpc>
                <a:spcAft>
                  <a:spcPts val="771"/>
                </a:spcAft>
                <a:tabLst>
                  <a:tab pos="0" algn="l"/>
                </a:tabLst>
              </a:pPr>
              <a:r>
                <a:rPr lang="en-GB" sz="2200" b="1" strike="noStrike" spc="-1">
                  <a:solidFill>
                    <a:schemeClr val="lt1"/>
                  </a:solidFill>
                  <a:latin typeface="Century Gothic"/>
                  <a:ea typeface="DejaVu Sans"/>
                </a:rPr>
                <a:t>1.	Make a plan</a:t>
              </a:r>
              <a:endParaRPr lang="en-GB" sz="2200" b="0" strike="noStrike" spc="-1">
                <a:solidFill>
                  <a:srgbClr val="000000"/>
                </a:solidFill>
                <a:latin typeface="Arial"/>
              </a:endParaRPr>
            </a:p>
          </p:txBody>
        </p:sp>
      </p:grpSp>
      <p:grpSp>
        <p:nvGrpSpPr>
          <p:cNvPr id="553" name="Group 2"/>
          <p:cNvGrpSpPr/>
          <p:nvPr/>
        </p:nvGrpSpPr>
        <p:grpSpPr>
          <a:xfrm>
            <a:off x="6848280" y="738000"/>
            <a:ext cx="4503240" cy="1124640"/>
            <a:chOff x="6848280" y="738000"/>
            <a:chExt cx="4503240" cy="1124640"/>
          </a:xfrm>
        </p:grpSpPr>
        <p:sp>
          <p:nvSpPr>
            <p:cNvPr id="554" name="Rectangle: Rounded Corners 18"/>
            <p:cNvSpPr/>
            <p:nvPr/>
          </p:nvSpPr>
          <p:spPr>
            <a:xfrm>
              <a:off x="6848280" y="738000"/>
              <a:ext cx="4503240" cy="1124640"/>
            </a:xfrm>
            <a:prstGeom prst="roundRect">
              <a:avLst>
                <a:gd name="adj" fmla="val 12855"/>
              </a:avLst>
            </a:prstGeom>
            <a:solidFill>
              <a:schemeClr val="accent3"/>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lIns="90000" tIns="45000" rIns="90000" bIns="45000" anchor="t">
              <a:noAutofit/>
            </a:bodyPr>
            <a:lstStyle/>
            <a:p>
              <a:pPr>
                <a:lnSpc>
                  <a:spcPct val="100000"/>
                </a:lnSpc>
              </a:pPr>
              <a:endParaRPr lang="en-GB" sz="1800" b="0" strike="noStrike" spc="-1">
                <a:solidFill>
                  <a:schemeClr val="lt1"/>
                </a:solidFill>
                <a:latin typeface="Century Gothic"/>
                <a:ea typeface="DejaVu Sans"/>
              </a:endParaRPr>
            </a:p>
          </p:txBody>
        </p:sp>
        <p:sp>
          <p:nvSpPr>
            <p:cNvPr id="555" name="Rectangle: Rounded Corners 4"/>
            <p:cNvSpPr/>
            <p:nvPr/>
          </p:nvSpPr>
          <p:spPr>
            <a:xfrm>
              <a:off x="7099200" y="821520"/>
              <a:ext cx="3931560" cy="957600"/>
            </a:xfrm>
            <a:prstGeom prst="rect">
              <a:avLst/>
            </a:prstGeom>
            <a:noFill/>
            <a:ln w="0">
              <a:noFill/>
            </a:ln>
          </p:spPr>
          <p:style>
            <a:lnRef idx="0">
              <a:scrgbClr r="0" g="0" b="0"/>
            </a:lnRef>
            <a:fillRef idx="0">
              <a:scrgbClr r="0" g="0" b="0"/>
            </a:fillRef>
            <a:effectRef idx="0">
              <a:scrgbClr r="0" g="0" b="0"/>
            </a:effectRef>
            <a:fontRef idx="minor"/>
          </p:style>
          <p:txBody>
            <a:bodyPr lIns="57240" tIns="57240" rIns="57240" bIns="57240" numCol="1" spcCol="1440" anchor="ctr">
              <a:noAutofit/>
            </a:bodyPr>
            <a:lstStyle/>
            <a:p>
              <a:pPr>
                <a:lnSpc>
                  <a:spcPts val="2801"/>
                </a:lnSpc>
                <a:spcAft>
                  <a:spcPts val="771"/>
                </a:spcAft>
                <a:tabLst>
                  <a:tab pos="0" algn="l"/>
                </a:tabLst>
              </a:pPr>
              <a:r>
                <a:rPr lang="en-GB" sz="2200" b="1" strike="noStrike" spc="-1" dirty="0">
                  <a:solidFill>
                    <a:schemeClr val="lt1"/>
                  </a:solidFill>
                  <a:latin typeface="Century Gothic"/>
                  <a:ea typeface="DejaVu Sans"/>
                </a:rPr>
                <a:t>2.	Limit exposure </a:t>
              </a:r>
              <a:br>
                <a:rPr sz="2200" dirty="0"/>
              </a:br>
              <a:r>
                <a:rPr lang="en-GB" sz="2200" b="1" strike="noStrike" spc="-1" dirty="0">
                  <a:solidFill>
                    <a:schemeClr val="lt1"/>
                  </a:solidFill>
                  <a:latin typeface="Century Gothic"/>
                  <a:ea typeface="DejaVu Sans"/>
                </a:rPr>
                <a:t>		to cigarettes</a:t>
              </a:r>
              <a:endParaRPr lang="en-GB" sz="2200" b="0" strike="noStrike" spc="-1" dirty="0">
                <a:solidFill>
                  <a:srgbClr val="000000"/>
                </a:solidFill>
                <a:latin typeface="Arial"/>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Content Placeholder 8"/>
          <p:cNvSpPr/>
          <p:nvPr/>
        </p:nvSpPr>
        <p:spPr>
          <a:xfrm>
            <a:off x="1163520" y="2129040"/>
            <a:ext cx="4746240" cy="443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marL="266760" indent="-266760">
              <a:lnSpc>
                <a:spcPts val="2599"/>
              </a:lnSpc>
              <a:spcAft>
                <a:spcPts val="901"/>
              </a:spcAft>
              <a:buClr>
                <a:srgbClr val="8C73AE"/>
              </a:buClr>
              <a:buSzPct val="120000"/>
              <a:buFont typeface="Wingdings" charset="2"/>
              <a:buChar char=""/>
            </a:pPr>
            <a:r>
              <a:rPr lang="en-GB" sz="1900" b="0" strike="noStrike" spc="-1">
                <a:solidFill>
                  <a:srgbClr val="414141"/>
                </a:solidFill>
                <a:latin typeface="Century Gothic"/>
                <a:ea typeface="DejaVu Sans"/>
              </a:rPr>
              <a:t>Check for awareness or experience of using stop smoking aids</a:t>
            </a:r>
            <a:endParaRPr lang="en-GB" sz="1900" b="0" strike="noStrike" spc="-1">
              <a:solidFill>
                <a:srgbClr val="000000"/>
              </a:solidFill>
              <a:latin typeface="Arial"/>
            </a:endParaRPr>
          </a:p>
          <a:p>
            <a:pPr marL="266760" indent="-266760">
              <a:lnSpc>
                <a:spcPts val="2599"/>
              </a:lnSpc>
              <a:spcAft>
                <a:spcPts val="901"/>
              </a:spcAft>
              <a:buClr>
                <a:srgbClr val="8C73AE"/>
              </a:buClr>
              <a:buSzPct val="120000"/>
              <a:buFont typeface="Wingdings" charset="2"/>
              <a:buChar char=""/>
            </a:pPr>
            <a:r>
              <a:rPr lang="en-GB" sz="1900" b="0" strike="noStrike" spc="-1">
                <a:solidFill>
                  <a:srgbClr val="414141"/>
                </a:solidFill>
                <a:latin typeface="Century Gothic"/>
                <a:ea typeface="DejaVu Sans"/>
              </a:rPr>
              <a:t>Ask if they would consider using NRT</a:t>
            </a:r>
            <a:endParaRPr lang="en-GB" sz="1900" b="0" strike="noStrike" spc="-1">
              <a:solidFill>
                <a:srgbClr val="000000"/>
              </a:solidFill>
              <a:latin typeface="Arial"/>
            </a:endParaRPr>
          </a:p>
          <a:p>
            <a:pPr marL="266760" indent="-266760">
              <a:lnSpc>
                <a:spcPts val="2599"/>
              </a:lnSpc>
              <a:spcAft>
                <a:spcPts val="901"/>
              </a:spcAft>
              <a:buClr>
                <a:srgbClr val="8C73AE"/>
              </a:buClr>
              <a:buSzPct val="120000"/>
              <a:buFont typeface="Wingdings" charset="2"/>
              <a:buChar char=""/>
            </a:pPr>
            <a:r>
              <a:rPr lang="en-GB" sz="1900" b="0" strike="noStrike" spc="-1">
                <a:solidFill>
                  <a:srgbClr val="414141"/>
                </a:solidFill>
                <a:latin typeface="Century Gothic"/>
                <a:ea typeface="DejaVu Sans"/>
              </a:rPr>
              <a:t>Explain how NRT helps with withdrawal symptoms and urges </a:t>
            </a:r>
            <a:br>
              <a:rPr sz="1900"/>
            </a:br>
            <a:r>
              <a:rPr lang="en-GB" sz="1900" b="0" strike="noStrike" spc="-1">
                <a:solidFill>
                  <a:srgbClr val="414141"/>
                </a:solidFill>
                <a:latin typeface="Century Gothic"/>
                <a:ea typeface="DejaVu Sans"/>
              </a:rPr>
              <a:t>to smoke</a:t>
            </a:r>
            <a:endParaRPr lang="en-GB" sz="1900" b="0" strike="noStrike" spc="-1">
              <a:solidFill>
                <a:srgbClr val="000000"/>
              </a:solidFill>
              <a:latin typeface="Arial"/>
            </a:endParaRPr>
          </a:p>
          <a:p>
            <a:pPr marL="266760" indent="-266760">
              <a:lnSpc>
                <a:spcPts val="2599"/>
              </a:lnSpc>
              <a:spcAft>
                <a:spcPts val="901"/>
              </a:spcAft>
              <a:buClr>
                <a:srgbClr val="8C73AE"/>
              </a:buClr>
              <a:buSzPct val="120000"/>
              <a:buFont typeface="Wingdings" charset="2"/>
              <a:buChar char=""/>
            </a:pPr>
            <a:r>
              <a:rPr lang="en-GB" sz="1900" b="0" strike="noStrike" spc="-1">
                <a:solidFill>
                  <a:srgbClr val="414141"/>
                </a:solidFill>
                <a:latin typeface="Century Gothic"/>
                <a:ea typeface="DejaVu Sans"/>
              </a:rPr>
              <a:t>Discuss options and help them to decide and access their products</a:t>
            </a:r>
            <a:endParaRPr lang="en-GB" sz="1900" b="0" strike="noStrike" spc="-1">
              <a:solidFill>
                <a:srgbClr val="000000"/>
              </a:solidFill>
              <a:latin typeface="Arial"/>
            </a:endParaRPr>
          </a:p>
          <a:p>
            <a:pPr marL="266760" indent="-266760">
              <a:lnSpc>
                <a:spcPts val="2599"/>
              </a:lnSpc>
              <a:spcAft>
                <a:spcPts val="901"/>
              </a:spcAft>
              <a:buClr>
                <a:srgbClr val="8C73AE"/>
              </a:buClr>
              <a:buSzPct val="120000"/>
              <a:buFont typeface="Wingdings" charset="2"/>
              <a:buChar char=""/>
            </a:pPr>
            <a:r>
              <a:rPr lang="en-GB" sz="1900" b="0" strike="noStrike" spc="-1">
                <a:solidFill>
                  <a:srgbClr val="414141"/>
                </a:solidFill>
                <a:latin typeface="Century Gothic"/>
                <a:ea typeface="DejaVu Sans"/>
              </a:rPr>
              <a:t>Advise on any school policies </a:t>
            </a:r>
            <a:br>
              <a:rPr sz="1900"/>
            </a:br>
            <a:r>
              <a:rPr lang="en-GB" sz="1900" b="0" strike="noStrike" spc="-1">
                <a:solidFill>
                  <a:srgbClr val="414141"/>
                </a:solidFill>
                <a:latin typeface="Century Gothic"/>
                <a:ea typeface="DejaVu Sans"/>
              </a:rPr>
              <a:t>about using NRT, specifically on </a:t>
            </a:r>
            <a:br>
              <a:rPr sz="1900"/>
            </a:br>
            <a:r>
              <a:rPr lang="en-GB" sz="1900" b="0" strike="noStrike" spc="-1">
                <a:solidFill>
                  <a:srgbClr val="414141"/>
                </a:solidFill>
                <a:latin typeface="Century Gothic"/>
                <a:ea typeface="DejaVu Sans"/>
              </a:rPr>
              <a:t>any parental involvement</a:t>
            </a:r>
            <a:endParaRPr lang="en-GB" sz="1900" b="0" strike="noStrike" spc="-1">
              <a:solidFill>
                <a:srgbClr val="000000"/>
              </a:solidFill>
              <a:latin typeface="Arial"/>
            </a:endParaRPr>
          </a:p>
        </p:txBody>
      </p:sp>
      <p:sp>
        <p:nvSpPr>
          <p:cNvPr id="557" name="Content Placeholder 9"/>
          <p:cNvSpPr/>
          <p:nvPr/>
        </p:nvSpPr>
        <p:spPr>
          <a:xfrm>
            <a:off x="6743520" y="2129040"/>
            <a:ext cx="4608000" cy="404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marL="266760" indent="-266760">
              <a:lnSpc>
                <a:spcPts val="2599"/>
              </a:lnSpc>
              <a:spcAft>
                <a:spcPts val="901"/>
              </a:spcAft>
              <a:buClr>
                <a:srgbClr val="85BC4B"/>
              </a:buClr>
              <a:buSzPct val="120000"/>
              <a:buFont typeface="Wingdings" charset="2"/>
              <a:buChar char=""/>
            </a:pPr>
            <a:r>
              <a:rPr lang="en-GB" sz="1900" b="0" strike="noStrike" spc="-1">
                <a:solidFill>
                  <a:srgbClr val="414141"/>
                </a:solidFill>
                <a:latin typeface="Century Gothic"/>
                <a:ea typeface="DejaVu Sans"/>
              </a:rPr>
              <a:t>Explain that relapse happens by responding to urges by having </a:t>
            </a:r>
            <a:br>
              <a:rPr sz="1900"/>
            </a:br>
            <a:r>
              <a:rPr lang="en-GB" sz="1900" b="0" strike="noStrike" spc="-1">
                <a:solidFill>
                  <a:srgbClr val="414141"/>
                </a:solidFill>
                <a:latin typeface="Century Gothic"/>
                <a:ea typeface="DejaVu Sans"/>
              </a:rPr>
              <a:t>a cigarette</a:t>
            </a:r>
            <a:endParaRPr lang="en-GB" sz="1900" b="0" strike="noStrike" spc="-1">
              <a:solidFill>
                <a:srgbClr val="000000"/>
              </a:solidFill>
              <a:latin typeface="Arial"/>
            </a:endParaRPr>
          </a:p>
          <a:p>
            <a:pPr marL="266760" indent="-266760">
              <a:lnSpc>
                <a:spcPts val="2599"/>
              </a:lnSpc>
              <a:spcAft>
                <a:spcPts val="901"/>
              </a:spcAft>
              <a:buClr>
                <a:srgbClr val="85BC4B"/>
              </a:buClr>
              <a:buSzPct val="120000"/>
              <a:buFont typeface="Wingdings" charset="2"/>
              <a:buChar char=""/>
            </a:pPr>
            <a:r>
              <a:rPr lang="en-GB" sz="1900" b="0" strike="noStrike" spc="-1">
                <a:solidFill>
                  <a:srgbClr val="414141"/>
                </a:solidFill>
                <a:latin typeface="Century Gothic"/>
                <a:ea typeface="DejaVu Sans"/>
              </a:rPr>
              <a:t>Discuss avoiding places, times </a:t>
            </a:r>
            <a:br>
              <a:rPr sz="1900"/>
            </a:br>
            <a:r>
              <a:rPr lang="en-GB" sz="1900" b="0" strike="noStrike" spc="-1">
                <a:solidFill>
                  <a:srgbClr val="414141"/>
                </a:solidFill>
                <a:latin typeface="Century Gothic"/>
                <a:ea typeface="DejaVu Sans"/>
              </a:rPr>
              <a:t>and situations where urges </a:t>
            </a:r>
            <a:br>
              <a:rPr sz="1900"/>
            </a:br>
            <a:r>
              <a:rPr lang="en-GB" sz="1900" b="0" strike="noStrike" spc="-1">
                <a:solidFill>
                  <a:srgbClr val="414141"/>
                </a:solidFill>
                <a:latin typeface="Century Gothic"/>
                <a:ea typeface="DejaVu Sans"/>
              </a:rPr>
              <a:t>might be strongest</a:t>
            </a:r>
            <a:endParaRPr lang="en-GB" sz="1900" b="0" strike="noStrike" spc="-1">
              <a:solidFill>
                <a:srgbClr val="000000"/>
              </a:solidFill>
              <a:latin typeface="Arial"/>
            </a:endParaRPr>
          </a:p>
          <a:p>
            <a:pPr marL="266760" indent="-266760">
              <a:lnSpc>
                <a:spcPts val="2599"/>
              </a:lnSpc>
              <a:spcAft>
                <a:spcPts val="901"/>
              </a:spcAft>
              <a:buClr>
                <a:srgbClr val="85BC4B"/>
              </a:buClr>
              <a:buSzPct val="120000"/>
              <a:buFont typeface="Wingdings" charset="2"/>
              <a:buChar char=""/>
            </a:pPr>
            <a:r>
              <a:rPr lang="en-GB" sz="1900" b="0" strike="noStrike" spc="-1">
                <a:solidFill>
                  <a:srgbClr val="414141"/>
                </a:solidFill>
                <a:latin typeface="Century Gothic"/>
                <a:ea typeface="DejaVu Sans"/>
              </a:rPr>
              <a:t>Use distraction techniques </a:t>
            </a:r>
            <a:br>
              <a:rPr sz="1900"/>
            </a:br>
            <a:r>
              <a:rPr lang="en-GB" sz="1900" b="0" strike="noStrike" spc="-1">
                <a:solidFill>
                  <a:srgbClr val="414141"/>
                </a:solidFill>
                <a:latin typeface="Century Gothic"/>
                <a:ea typeface="DejaVu Sans"/>
              </a:rPr>
              <a:t>to not focus on urges</a:t>
            </a:r>
            <a:endParaRPr lang="en-GB" sz="1900" b="0" strike="noStrike" spc="-1">
              <a:solidFill>
                <a:srgbClr val="000000"/>
              </a:solidFill>
              <a:latin typeface="Arial"/>
            </a:endParaRPr>
          </a:p>
          <a:p>
            <a:pPr marL="266760" indent="-266760">
              <a:lnSpc>
                <a:spcPts val="2599"/>
              </a:lnSpc>
              <a:spcAft>
                <a:spcPts val="901"/>
              </a:spcAft>
              <a:buClr>
                <a:srgbClr val="85BC4B"/>
              </a:buClr>
              <a:buSzPct val="120000"/>
              <a:buFont typeface="Wingdings" charset="2"/>
              <a:buChar char=""/>
            </a:pPr>
            <a:r>
              <a:rPr lang="en-GB" sz="1900" b="0" strike="noStrike" spc="-1">
                <a:solidFill>
                  <a:srgbClr val="414141"/>
                </a:solidFill>
                <a:latin typeface="Century Gothic"/>
                <a:ea typeface="DejaVu Sans"/>
              </a:rPr>
              <a:t>Use NRT to limit strength of urges</a:t>
            </a:r>
            <a:endParaRPr lang="en-GB" sz="1900" b="0" strike="noStrike" spc="-1">
              <a:solidFill>
                <a:srgbClr val="000000"/>
              </a:solidFill>
              <a:latin typeface="Arial"/>
            </a:endParaRPr>
          </a:p>
        </p:txBody>
      </p:sp>
      <p:grpSp>
        <p:nvGrpSpPr>
          <p:cNvPr id="558" name="Group 6"/>
          <p:cNvGrpSpPr/>
          <p:nvPr/>
        </p:nvGrpSpPr>
        <p:grpSpPr>
          <a:xfrm>
            <a:off x="1268280" y="738000"/>
            <a:ext cx="4503240" cy="1124640"/>
            <a:chOff x="1268280" y="738000"/>
            <a:chExt cx="4503240" cy="1124640"/>
          </a:xfrm>
        </p:grpSpPr>
        <p:sp>
          <p:nvSpPr>
            <p:cNvPr id="559" name="Rectangle: Rounded Corners 18"/>
            <p:cNvSpPr/>
            <p:nvPr/>
          </p:nvSpPr>
          <p:spPr>
            <a:xfrm>
              <a:off x="1268280" y="738000"/>
              <a:ext cx="4503240" cy="1124640"/>
            </a:xfrm>
            <a:prstGeom prst="roundRect">
              <a:avLst>
                <a:gd name="adj" fmla="val 12855"/>
              </a:avLst>
            </a:prstGeom>
            <a:solidFill>
              <a:schemeClr val="accent4"/>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lIns="90000" tIns="45000" rIns="90000" bIns="45000" anchor="t">
              <a:noAutofit/>
            </a:bodyPr>
            <a:lstStyle/>
            <a:p>
              <a:pPr>
                <a:lnSpc>
                  <a:spcPct val="100000"/>
                </a:lnSpc>
              </a:pPr>
              <a:endParaRPr lang="en-GB" sz="1800" b="0" strike="noStrike" spc="-1">
                <a:solidFill>
                  <a:schemeClr val="lt1"/>
                </a:solidFill>
                <a:latin typeface="Century Gothic"/>
                <a:ea typeface="DejaVu Sans"/>
              </a:endParaRPr>
            </a:p>
          </p:txBody>
        </p:sp>
        <p:sp>
          <p:nvSpPr>
            <p:cNvPr id="560" name="Rectangle: Rounded Corners 4"/>
            <p:cNvSpPr/>
            <p:nvPr/>
          </p:nvSpPr>
          <p:spPr>
            <a:xfrm>
              <a:off x="1519200" y="821520"/>
              <a:ext cx="3931560" cy="957600"/>
            </a:xfrm>
            <a:prstGeom prst="rect">
              <a:avLst/>
            </a:prstGeom>
            <a:noFill/>
            <a:ln w="0">
              <a:noFill/>
            </a:ln>
          </p:spPr>
          <p:style>
            <a:lnRef idx="0">
              <a:scrgbClr r="0" g="0" b="0"/>
            </a:lnRef>
            <a:fillRef idx="0">
              <a:scrgbClr r="0" g="0" b="0"/>
            </a:fillRef>
            <a:effectRef idx="0">
              <a:scrgbClr r="0" g="0" b="0"/>
            </a:effectRef>
            <a:fontRef idx="minor"/>
          </p:style>
          <p:txBody>
            <a:bodyPr lIns="57240" tIns="57240" rIns="57240" bIns="57240" numCol="1" spcCol="1440" anchor="ctr">
              <a:noAutofit/>
            </a:bodyPr>
            <a:lstStyle/>
            <a:p>
              <a:pPr>
                <a:lnSpc>
                  <a:spcPts val="2801"/>
                </a:lnSpc>
                <a:spcAft>
                  <a:spcPts val="771"/>
                </a:spcAft>
                <a:tabLst>
                  <a:tab pos="0" algn="l"/>
                </a:tabLst>
              </a:pPr>
              <a:r>
                <a:rPr lang="en-GB" sz="2200" b="1" strike="noStrike" spc="-1">
                  <a:solidFill>
                    <a:schemeClr val="lt1"/>
                  </a:solidFill>
                  <a:latin typeface="Century Gothic"/>
                  <a:ea typeface="DejaVu Sans"/>
                </a:rPr>
                <a:t>3.	Stop smoking aids</a:t>
              </a:r>
              <a:endParaRPr lang="en-GB" sz="2200" b="0" strike="noStrike" spc="-1">
                <a:solidFill>
                  <a:srgbClr val="000000"/>
                </a:solidFill>
                <a:latin typeface="Arial"/>
              </a:endParaRPr>
            </a:p>
          </p:txBody>
        </p:sp>
      </p:grpSp>
      <p:grpSp>
        <p:nvGrpSpPr>
          <p:cNvPr id="561" name="Group 14"/>
          <p:cNvGrpSpPr/>
          <p:nvPr/>
        </p:nvGrpSpPr>
        <p:grpSpPr>
          <a:xfrm>
            <a:off x="6848280" y="738000"/>
            <a:ext cx="4503240" cy="1124640"/>
            <a:chOff x="6848280" y="738000"/>
            <a:chExt cx="4503240" cy="1124640"/>
          </a:xfrm>
        </p:grpSpPr>
        <p:sp>
          <p:nvSpPr>
            <p:cNvPr id="562" name="Rectangle: Rounded Corners 18"/>
            <p:cNvSpPr/>
            <p:nvPr/>
          </p:nvSpPr>
          <p:spPr>
            <a:xfrm>
              <a:off x="6848280" y="738000"/>
              <a:ext cx="4503240" cy="1124640"/>
            </a:xfrm>
            <a:prstGeom prst="roundRect">
              <a:avLst>
                <a:gd name="adj" fmla="val 12855"/>
              </a:avLst>
            </a:prstGeom>
            <a:solidFill>
              <a:schemeClr val="accent5"/>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lIns="90000" tIns="45000" rIns="90000" bIns="45000" anchor="t">
              <a:noAutofit/>
            </a:bodyPr>
            <a:lstStyle/>
            <a:p>
              <a:pPr>
                <a:lnSpc>
                  <a:spcPct val="100000"/>
                </a:lnSpc>
              </a:pPr>
              <a:endParaRPr lang="en-GB" sz="1800" b="0" strike="noStrike" spc="-1">
                <a:solidFill>
                  <a:schemeClr val="lt1"/>
                </a:solidFill>
                <a:latin typeface="Century Gothic"/>
                <a:ea typeface="DejaVu Sans"/>
              </a:endParaRPr>
            </a:p>
          </p:txBody>
        </p:sp>
        <p:sp>
          <p:nvSpPr>
            <p:cNvPr id="563" name="Rectangle: Rounded Corners 4"/>
            <p:cNvSpPr/>
            <p:nvPr/>
          </p:nvSpPr>
          <p:spPr>
            <a:xfrm>
              <a:off x="7099200" y="821520"/>
              <a:ext cx="3931560" cy="957600"/>
            </a:xfrm>
            <a:prstGeom prst="rect">
              <a:avLst/>
            </a:prstGeom>
            <a:noFill/>
            <a:ln w="0">
              <a:noFill/>
            </a:ln>
          </p:spPr>
          <p:style>
            <a:lnRef idx="0">
              <a:scrgbClr r="0" g="0" b="0"/>
            </a:lnRef>
            <a:fillRef idx="0">
              <a:scrgbClr r="0" g="0" b="0"/>
            </a:fillRef>
            <a:effectRef idx="0">
              <a:scrgbClr r="0" g="0" b="0"/>
            </a:effectRef>
            <a:fontRef idx="minor"/>
          </p:style>
          <p:txBody>
            <a:bodyPr lIns="57240" tIns="57240" rIns="57240" bIns="57240" numCol="1" spcCol="1440" anchor="ctr">
              <a:noAutofit/>
            </a:bodyPr>
            <a:lstStyle/>
            <a:p>
              <a:pPr>
                <a:lnSpc>
                  <a:spcPts val="2801"/>
                </a:lnSpc>
                <a:spcAft>
                  <a:spcPts val="771"/>
                </a:spcAft>
                <a:tabLst>
                  <a:tab pos="0" algn="l"/>
                </a:tabLst>
              </a:pPr>
              <a:r>
                <a:rPr lang="en-GB" sz="2200" b="1" strike="noStrike" spc="-1" dirty="0">
                  <a:solidFill>
                    <a:schemeClr val="lt1"/>
                  </a:solidFill>
                  <a:latin typeface="Century Gothic"/>
                  <a:ea typeface="DejaVu Sans"/>
                </a:rPr>
                <a:t>4.	Manage urges </a:t>
              </a:r>
              <a:br>
                <a:rPr sz="2200" dirty="0"/>
              </a:br>
              <a:r>
                <a:rPr lang="en-GB" sz="2200" b="1" strike="noStrike" spc="-1" dirty="0">
                  <a:solidFill>
                    <a:schemeClr val="lt1"/>
                  </a:solidFill>
                  <a:latin typeface="Century Gothic"/>
                  <a:ea typeface="DejaVu Sans"/>
                </a:rPr>
                <a:t>		to smoke</a:t>
              </a:r>
              <a:endParaRPr lang="en-GB" sz="2200" b="0" strike="noStrike" spc="-1" dirty="0">
                <a:solidFill>
                  <a:srgbClr val="000000"/>
                </a:solidFill>
                <a:latin typeface="Arial"/>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Content Placeholder 8"/>
          <p:cNvSpPr/>
          <p:nvPr/>
        </p:nvSpPr>
        <p:spPr>
          <a:xfrm>
            <a:off x="1163520" y="2129040"/>
            <a:ext cx="4608000" cy="404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marL="266760" indent="-266760">
              <a:lnSpc>
                <a:spcPts val="2599"/>
              </a:lnSpc>
              <a:spcAft>
                <a:spcPts val="901"/>
              </a:spcAft>
              <a:buClr>
                <a:srgbClr val="F2B223"/>
              </a:buClr>
              <a:buSzPct val="120000"/>
              <a:buFont typeface="Wingdings" charset="2"/>
              <a:buChar char=""/>
            </a:pPr>
            <a:r>
              <a:rPr lang="en-GB" sz="1900" b="0" strike="noStrike" spc="-1">
                <a:solidFill>
                  <a:srgbClr val="414141"/>
                </a:solidFill>
                <a:latin typeface="Century Gothic"/>
                <a:ea typeface="DejaVu Sans"/>
              </a:rPr>
              <a:t>Every day without smoking increases the chances of </a:t>
            </a:r>
            <a:br>
              <a:rPr sz="1900"/>
            </a:br>
            <a:r>
              <a:rPr lang="en-GB" sz="1900" b="0" strike="noStrike" spc="-1">
                <a:solidFill>
                  <a:srgbClr val="414141"/>
                </a:solidFill>
                <a:latin typeface="Century Gothic"/>
                <a:ea typeface="DejaVu Sans"/>
              </a:rPr>
              <a:t>stopping completely</a:t>
            </a:r>
            <a:endParaRPr lang="en-GB" sz="1900" b="0" strike="noStrike" spc="-1">
              <a:solidFill>
                <a:srgbClr val="000000"/>
              </a:solidFill>
              <a:latin typeface="Arial"/>
            </a:endParaRPr>
          </a:p>
          <a:p>
            <a:pPr marL="266760" indent="-266760">
              <a:lnSpc>
                <a:spcPts val="2599"/>
              </a:lnSpc>
              <a:spcAft>
                <a:spcPts val="901"/>
              </a:spcAft>
              <a:buClr>
                <a:srgbClr val="F2B223"/>
              </a:buClr>
              <a:buSzPct val="120000"/>
              <a:buFont typeface="Wingdings" charset="2"/>
              <a:buChar char=""/>
            </a:pPr>
            <a:r>
              <a:rPr lang="en-GB" sz="1900" b="0" strike="noStrike" spc="-1">
                <a:solidFill>
                  <a:srgbClr val="414141"/>
                </a:solidFill>
                <a:latin typeface="Century Gothic"/>
                <a:ea typeface="DejaVu Sans"/>
              </a:rPr>
              <a:t>Remind them of their reason </a:t>
            </a:r>
            <a:br>
              <a:rPr sz="1900"/>
            </a:br>
            <a:r>
              <a:rPr lang="en-GB" sz="1900" b="0" strike="noStrike" spc="-1">
                <a:solidFill>
                  <a:srgbClr val="414141"/>
                </a:solidFill>
                <a:latin typeface="Century Gothic"/>
                <a:ea typeface="DejaVu Sans"/>
              </a:rPr>
              <a:t>for stopping</a:t>
            </a:r>
            <a:endParaRPr lang="en-GB" sz="1900" b="0" strike="noStrike" spc="-1">
              <a:solidFill>
                <a:srgbClr val="000000"/>
              </a:solidFill>
              <a:latin typeface="Arial"/>
            </a:endParaRPr>
          </a:p>
          <a:p>
            <a:pPr marL="266760" indent="-266760">
              <a:lnSpc>
                <a:spcPts val="2599"/>
              </a:lnSpc>
              <a:spcAft>
                <a:spcPts val="901"/>
              </a:spcAft>
              <a:buClr>
                <a:srgbClr val="F2B223"/>
              </a:buClr>
              <a:buSzPct val="120000"/>
              <a:buFont typeface="Wingdings" charset="2"/>
              <a:buChar char=""/>
            </a:pPr>
            <a:r>
              <a:rPr lang="en-GB" sz="1900" b="0" strike="noStrike" spc="-1">
                <a:solidFill>
                  <a:srgbClr val="414141"/>
                </a:solidFill>
                <a:latin typeface="Century Gothic"/>
                <a:ea typeface="DejaVu Sans"/>
              </a:rPr>
              <a:t>Restate the personal benefits they will gain when they are smoke free</a:t>
            </a:r>
            <a:endParaRPr lang="en-GB" sz="1900" b="0" strike="noStrike" spc="-1">
              <a:solidFill>
                <a:srgbClr val="000000"/>
              </a:solidFill>
              <a:latin typeface="Arial"/>
            </a:endParaRPr>
          </a:p>
          <a:p>
            <a:pPr marL="266760" indent="-266760">
              <a:lnSpc>
                <a:spcPts val="2599"/>
              </a:lnSpc>
              <a:spcAft>
                <a:spcPts val="901"/>
              </a:spcAft>
              <a:buClr>
                <a:srgbClr val="F2B223"/>
              </a:buClr>
              <a:buSzPct val="120000"/>
              <a:buFont typeface="Wingdings" charset="2"/>
              <a:buChar char=""/>
            </a:pPr>
            <a:r>
              <a:rPr lang="en-GB" sz="1900" b="0" strike="noStrike" spc="-1">
                <a:solidFill>
                  <a:srgbClr val="414141"/>
                </a:solidFill>
                <a:latin typeface="Century Gothic"/>
                <a:ea typeface="DejaVu Sans"/>
              </a:rPr>
              <a:t>Celebrate and reward their achievements</a:t>
            </a:r>
            <a:endParaRPr lang="en-GB" sz="1900" b="0" strike="noStrike" spc="-1">
              <a:solidFill>
                <a:srgbClr val="000000"/>
              </a:solidFill>
              <a:latin typeface="Arial"/>
            </a:endParaRPr>
          </a:p>
          <a:p>
            <a:pPr marL="266760" indent="-266760">
              <a:lnSpc>
                <a:spcPts val="2599"/>
              </a:lnSpc>
              <a:spcAft>
                <a:spcPts val="901"/>
              </a:spcAft>
              <a:buClr>
                <a:srgbClr val="F2B223"/>
              </a:buClr>
              <a:buSzPct val="120000"/>
              <a:buFont typeface="Wingdings" charset="2"/>
              <a:buChar char=""/>
            </a:pPr>
            <a:r>
              <a:rPr lang="en-GB" sz="1900" b="0" strike="noStrike" spc="-1">
                <a:solidFill>
                  <a:srgbClr val="414141"/>
                </a:solidFill>
                <a:latin typeface="Century Gothic"/>
                <a:ea typeface="DejaVu Sans"/>
              </a:rPr>
              <a:t>Remind them of how proud </a:t>
            </a:r>
            <a:br>
              <a:rPr sz="1900"/>
            </a:br>
            <a:r>
              <a:rPr lang="en-GB" sz="1900" b="0" strike="noStrike" spc="-1">
                <a:solidFill>
                  <a:srgbClr val="414141"/>
                </a:solidFill>
                <a:latin typeface="Century Gothic"/>
                <a:ea typeface="DejaVu Sans"/>
              </a:rPr>
              <a:t>they should be</a:t>
            </a:r>
            <a:endParaRPr lang="en-GB" sz="1900" b="0" strike="noStrike" spc="-1">
              <a:solidFill>
                <a:srgbClr val="000000"/>
              </a:solidFill>
              <a:latin typeface="Arial"/>
            </a:endParaRPr>
          </a:p>
        </p:txBody>
      </p:sp>
      <p:grpSp>
        <p:nvGrpSpPr>
          <p:cNvPr id="565" name="Group 2"/>
          <p:cNvGrpSpPr/>
          <p:nvPr/>
        </p:nvGrpSpPr>
        <p:grpSpPr>
          <a:xfrm>
            <a:off x="1268280" y="738000"/>
            <a:ext cx="4503240" cy="1124640"/>
            <a:chOff x="1268280" y="738000"/>
            <a:chExt cx="4503240" cy="1124640"/>
          </a:xfrm>
        </p:grpSpPr>
        <p:sp>
          <p:nvSpPr>
            <p:cNvPr id="566" name="Rectangle: Rounded Corners 18"/>
            <p:cNvSpPr/>
            <p:nvPr/>
          </p:nvSpPr>
          <p:spPr>
            <a:xfrm>
              <a:off x="1268280" y="738000"/>
              <a:ext cx="4503240" cy="1124640"/>
            </a:xfrm>
            <a:prstGeom prst="roundRect">
              <a:avLst>
                <a:gd name="adj" fmla="val 12855"/>
              </a:avLst>
            </a:prstGeom>
            <a:solidFill>
              <a:schemeClr val="accent6"/>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lIns="90000" tIns="45000" rIns="90000" bIns="45000" anchor="t">
              <a:noAutofit/>
            </a:bodyPr>
            <a:lstStyle/>
            <a:p>
              <a:pPr>
                <a:lnSpc>
                  <a:spcPct val="100000"/>
                </a:lnSpc>
              </a:pPr>
              <a:endParaRPr lang="en-GB" sz="1800" b="0" strike="noStrike" spc="-1">
                <a:solidFill>
                  <a:schemeClr val="lt1"/>
                </a:solidFill>
                <a:latin typeface="Century Gothic"/>
                <a:ea typeface="DejaVu Sans"/>
              </a:endParaRPr>
            </a:p>
          </p:txBody>
        </p:sp>
        <p:sp>
          <p:nvSpPr>
            <p:cNvPr id="567" name="Rectangle: Rounded Corners 4"/>
            <p:cNvSpPr/>
            <p:nvPr/>
          </p:nvSpPr>
          <p:spPr>
            <a:xfrm>
              <a:off x="1519200" y="821520"/>
              <a:ext cx="3931560" cy="957600"/>
            </a:xfrm>
            <a:prstGeom prst="rect">
              <a:avLst/>
            </a:prstGeom>
            <a:noFill/>
            <a:ln w="0">
              <a:noFill/>
            </a:ln>
          </p:spPr>
          <p:style>
            <a:lnRef idx="0">
              <a:scrgbClr r="0" g="0" b="0"/>
            </a:lnRef>
            <a:fillRef idx="0">
              <a:scrgbClr r="0" g="0" b="0"/>
            </a:fillRef>
            <a:effectRef idx="0">
              <a:scrgbClr r="0" g="0" b="0"/>
            </a:effectRef>
            <a:fontRef idx="minor"/>
          </p:style>
          <p:txBody>
            <a:bodyPr lIns="57240" tIns="57240" rIns="57240" bIns="57240" numCol="1" spcCol="1440" anchor="ctr">
              <a:noAutofit/>
            </a:bodyPr>
            <a:lstStyle/>
            <a:p>
              <a:pPr>
                <a:lnSpc>
                  <a:spcPts val="2801"/>
                </a:lnSpc>
                <a:spcAft>
                  <a:spcPts val="771"/>
                </a:spcAft>
                <a:tabLst>
                  <a:tab pos="0" algn="l"/>
                </a:tabLst>
              </a:pPr>
              <a:r>
                <a:rPr lang="en-GB" sz="2200" b="1" strike="noStrike" spc="-1">
                  <a:solidFill>
                    <a:schemeClr val="lt1"/>
                  </a:solidFill>
                  <a:latin typeface="Century Gothic"/>
                  <a:ea typeface="DejaVu Sans"/>
                </a:rPr>
                <a:t>5.	Focus and maintain</a:t>
              </a:r>
              <a:endParaRPr lang="en-GB" sz="2200" b="0" strike="noStrike" spc="-1">
                <a:solidFill>
                  <a:srgbClr val="000000"/>
                </a:solidFill>
                <a:latin typeface="Arial"/>
              </a:endParaRPr>
            </a:p>
          </p:txBody>
        </p:sp>
      </p:grpSp>
      <p:pic>
        <p:nvPicPr>
          <p:cNvPr id="568" name="Picture 15"/>
          <p:cNvPicPr/>
          <p:nvPr/>
        </p:nvPicPr>
        <p:blipFill>
          <a:blip r:embed="rId3"/>
          <a:stretch/>
        </p:blipFill>
        <p:spPr>
          <a:xfrm>
            <a:off x="7516080" y="996840"/>
            <a:ext cx="3396600" cy="5491440"/>
          </a:xfrm>
          <a:prstGeom prst="rect">
            <a:avLst/>
          </a:prstGeom>
          <a:ln w="0">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PlaceHolder 1"/>
          <p:cNvSpPr>
            <a:spLocks noGrp="1"/>
          </p:cNvSpPr>
          <p:nvPr>
            <p:ph/>
          </p:nvPr>
        </p:nvSpPr>
        <p:spPr>
          <a:xfrm>
            <a:off x="1163520" y="2129040"/>
            <a:ext cx="10256400" cy="3323160"/>
          </a:xfrm>
          <a:prstGeom prst="rect">
            <a:avLst/>
          </a:prstGeom>
          <a:noFill/>
          <a:ln w="0">
            <a:noFill/>
          </a:ln>
        </p:spPr>
        <p:txBody>
          <a:bodyPr lIns="90000" tIns="45000" rIns="90000" bIns="45000" anchor="t">
            <a:noAutofit/>
          </a:bodyPr>
          <a:lstStyle/>
          <a:p>
            <a:pPr marL="266760" indent="-266760">
              <a:lnSpc>
                <a:spcPts val="2599"/>
              </a:lnSpc>
              <a:spcAft>
                <a:spcPts val="901"/>
              </a:spcAft>
              <a:buClr>
                <a:srgbClr val="008EBF"/>
              </a:buClr>
              <a:buSzPct val="120000"/>
              <a:buFont typeface="Wingdings" charset="2"/>
              <a:buChar char=""/>
            </a:pPr>
            <a:r>
              <a:rPr lang="en-GB" sz="1900" b="0" strike="noStrike" spc="-1" dirty="0">
                <a:solidFill>
                  <a:srgbClr val="414141"/>
                </a:solidFill>
                <a:latin typeface="Century Gothic"/>
              </a:rPr>
              <a:t>Not every quit attempt will succeed first time and a lapse is common </a:t>
            </a:r>
            <a:br>
              <a:rPr sz="1900" dirty="0"/>
            </a:br>
            <a:r>
              <a:rPr lang="en-GB" sz="1900" b="0" strike="noStrike" spc="-1" dirty="0">
                <a:solidFill>
                  <a:srgbClr val="414141"/>
                </a:solidFill>
                <a:latin typeface="Century Gothic"/>
              </a:rPr>
              <a:t>– this can be part of the process and not the end of it</a:t>
            </a:r>
            <a:endParaRPr lang="en-GB" sz="1900" b="0" strike="noStrike" spc="-1" dirty="0">
              <a:solidFill>
                <a:srgbClr val="000000"/>
              </a:solidFill>
              <a:latin typeface="Arial"/>
            </a:endParaRPr>
          </a:p>
          <a:p>
            <a:pPr marL="266760" indent="-266760">
              <a:lnSpc>
                <a:spcPts val="2599"/>
              </a:lnSpc>
              <a:spcAft>
                <a:spcPts val="901"/>
              </a:spcAft>
              <a:buClr>
                <a:srgbClr val="008EBF"/>
              </a:buClr>
              <a:buSzPct val="120000"/>
              <a:buFont typeface="Wingdings" charset="2"/>
              <a:buChar char=""/>
            </a:pPr>
            <a:r>
              <a:rPr lang="en-GB" sz="1900" b="0" strike="noStrike" spc="-1" dirty="0">
                <a:solidFill>
                  <a:srgbClr val="414141"/>
                </a:solidFill>
                <a:latin typeface="Century Gothic"/>
              </a:rPr>
              <a:t>It will take setbacks, lessons learned, extra support, different NRT </a:t>
            </a:r>
            <a:br>
              <a:rPr sz="1900" dirty="0"/>
            </a:br>
            <a:r>
              <a:rPr lang="en-GB" sz="1900" b="0" strike="noStrike" spc="-1" dirty="0">
                <a:solidFill>
                  <a:srgbClr val="414141"/>
                </a:solidFill>
                <a:latin typeface="Century Gothic"/>
              </a:rPr>
              <a:t>and lots of determination</a:t>
            </a:r>
            <a:endParaRPr lang="en-GB" sz="1900" b="0" strike="noStrike" spc="-1" dirty="0">
              <a:solidFill>
                <a:srgbClr val="000000"/>
              </a:solidFill>
              <a:latin typeface="Arial"/>
            </a:endParaRPr>
          </a:p>
          <a:p>
            <a:pPr marL="266760" indent="-266760">
              <a:lnSpc>
                <a:spcPts val="2599"/>
              </a:lnSpc>
              <a:spcAft>
                <a:spcPts val="901"/>
              </a:spcAft>
              <a:buClr>
                <a:srgbClr val="008EBF"/>
              </a:buClr>
              <a:buSzPct val="120000"/>
              <a:buFont typeface="Wingdings" charset="2"/>
              <a:buChar char=""/>
            </a:pPr>
            <a:r>
              <a:rPr lang="en-GB" sz="1900" b="0" strike="noStrike" spc="-1" dirty="0">
                <a:solidFill>
                  <a:srgbClr val="414141"/>
                </a:solidFill>
                <a:latin typeface="Century Gothic"/>
              </a:rPr>
              <a:t>Make sure the young person doesn’t blame themselves</a:t>
            </a:r>
            <a:endParaRPr lang="en-GB" sz="1900" b="0" strike="noStrike" spc="-1" dirty="0">
              <a:solidFill>
                <a:srgbClr val="000000"/>
              </a:solidFill>
              <a:latin typeface="Arial"/>
            </a:endParaRPr>
          </a:p>
          <a:p>
            <a:pPr marL="266760" indent="-266760">
              <a:lnSpc>
                <a:spcPts val="2599"/>
              </a:lnSpc>
              <a:spcAft>
                <a:spcPts val="901"/>
              </a:spcAft>
              <a:buClr>
                <a:srgbClr val="008EBF"/>
              </a:buClr>
              <a:buSzPct val="120000"/>
              <a:buFont typeface="Wingdings" charset="2"/>
              <a:buChar char=""/>
            </a:pPr>
            <a:r>
              <a:rPr lang="en-GB" sz="1900" b="0" strike="noStrike" spc="-1" dirty="0">
                <a:solidFill>
                  <a:srgbClr val="414141"/>
                </a:solidFill>
                <a:latin typeface="Century Gothic"/>
              </a:rPr>
              <a:t>Leave the door open to get support from you again when they are ready</a:t>
            </a:r>
            <a:endParaRPr lang="en-GB" sz="1900" b="0" strike="noStrike" spc="-1" dirty="0">
              <a:solidFill>
                <a:srgbClr val="000000"/>
              </a:solidFill>
              <a:latin typeface="Arial"/>
            </a:endParaRPr>
          </a:p>
          <a:p>
            <a:pPr marL="266760" indent="-266760">
              <a:lnSpc>
                <a:spcPts val="2599"/>
              </a:lnSpc>
              <a:spcAft>
                <a:spcPts val="901"/>
              </a:spcAft>
              <a:buClr>
                <a:srgbClr val="008EBF"/>
              </a:buClr>
              <a:buSzPct val="120000"/>
              <a:buFont typeface="Wingdings" charset="2"/>
              <a:buChar char=""/>
            </a:pPr>
            <a:r>
              <a:rPr lang="en-GB" sz="1900" b="0" strike="noStrike" spc="-1" dirty="0">
                <a:solidFill>
                  <a:srgbClr val="414141"/>
                </a:solidFill>
                <a:latin typeface="Century Gothic"/>
              </a:rPr>
              <a:t>A Cut Down To Stop may be appropriate for some young people using </a:t>
            </a:r>
            <a:br>
              <a:rPr sz="1900" dirty="0"/>
            </a:br>
            <a:r>
              <a:rPr lang="en-GB" sz="1900" b="0" strike="noStrike" spc="-1" dirty="0">
                <a:solidFill>
                  <a:srgbClr val="414141"/>
                </a:solidFill>
                <a:latin typeface="Century Gothic"/>
              </a:rPr>
              <a:t>a structured approach and NRT</a:t>
            </a:r>
            <a:endParaRPr lang="en-GB" sz="1900" b="0" strike="noStrike" spc="-1" dirty="0">
              <a:solidFill>
                <a:srgbClr val="000000"/>
              </a:solidFill>
              <a:latin typeface="Arial"/>
            </a:endParaRPr>
          </a:p>
        </p:txBody>
      </p:sp>
      <p:sp>
        <p:nvSpPr>
          <p:cNvPr id="570" name="TextBox 2"/>
          <p:cNvSpPr/>
          <p:nvPr/>
        </p:nvSpPr>
        <p:spPr>
          <a:xfrm>
            <a:off x="1221120" y="5854356"/>
            <a:ext cx="9184680" cy="7498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ts val="2599"/>
              </a:lnSpc>
            </a:pPr>
            <a:r>
              <a:rPr lang="en-GB" sz="1900" b="1" i="1" strike="noStrike" spc="-1" dirty="0">
                <a:solidFill>
                  <a:schemeClr val="accent1">
                    <a:lumMod val="75000"/>
                  </a:schemeClr>
                </a:solidFill>
                <a:latin typeface="Century Gothic"/>
                <a:ea typeface="DejaVu Sans"/>
              </a:rPr>
              <a:t>Nicotine is a tricky drug and plenty of people find it hard to quit… but people </a:t>
            </a:r>
            <a:endParaRPr lang="en-GB" sz="1900" b="0" strike="noStrike" spc="-1" dirty="0">
              <a:solidFill>
                <a:srgbClr val="000000"/>
              </a:solidFill>
              <a:latin typeface="Arial"/>
            </a:endParaRPr>
          </a:p>
          <a:p>
            <a:pPr>
              <a:lnSpc>
                <a:spcPts val="2599"/>
              </a:lnSpc>
            </a:pPr>
            <a:r>
              <a:rPr lang="en-GB" sz="1900" b="1" i="1" strike="noStrike" spc="-1" dirty="0">
                <a:solidFill>
                  <a:schemeClr val="accent1">
                    <a:lumMod val="75000"/>
                  </a:schemeClr>
                </a:solidFill>
                <a:latin typeface="Century Gothic"/>
                <a:ea typeface="DejaVu Sans"/>
              </a:rPr>
              <a:t>do stop and they all say it is the best thing they have ever done.</a:t>
            </a:r>
            <a:endParaRPr lang="en-GB" sz="1900" b="0" strike="noStrike" spc="-1" dirty="0">
              <a:solidFill>
                <a:srgbClr val="000000"/>
              </a:solidFill>
              <a:latin typeface="Arial"/>
            </a:endParaRPr>
          </a:p>
        </p:txBody>
      </p:sp>
      <p:grpSp>
        <p:nvGrpSpPr>
          <p:cNvPr id="571" name="Group 1"/>
          <p:cNvGrpSpPr/>
          <p:nvPr/>
        </p:nvGrpSpPr>
        <p:grpSpPr>
          <a:xfrm>
            <a:off x="1268280" y="738000"/>
            <a:ext cx="4503240" cy="1124640"/>
            <a:chOff x="1268280" y="738000"/>
            <a:chExt cx="4503240" cy="1124640"/>
          </a:xfrm>
        </p:grpSpPr>
        <p:sp>
          <p:nvSpPr>
            <p:cNvPr id="572" name="Rectangle: Rounded Corners 18"/>
            <p:cNvSpPr/>
            <p:nvPr/>
          </p:nvSpPr>
          <p:spPr>
            <a:xfrm>
              <a:off x="1268280" y="738000"/>
              <a:ext cx="4503240" cy="1124640"/>
            </a:xfrm>
            <a:prstGeom prst="roundRect">
              <a:avLst>
                <a:gd name="adj" fmla="val 12855"/>
              </a:avLst>
            </a:prstGeom>
            <a:solidFill>
              <a:schemeClr val="accent1">
                <a:lumMod val="75000"/>
              </a:schemeClr>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lIns="90000" tIns="45000" rIns="90000" bIns="45000" anchor="t">
              <a:noAutofit/>
            </a:bodyPr>
            <a:lstStyle/>
            <a:p>
              <a:pPr>
                <a:lnSpc>
                  <a:spcPct val="100000"/>
                </a:lnSpc>
              </a:pPr>
              <a:endParaRPr lang="en-GB" sz="1800" b="0" strike="noStrike" spc="-1">
                <a:solidFill>
                  <a:schemeClr val="lt1"/>
                </a:solidFill>
                <a:latin typeface="Century Gothic"/>
                <a:ea typeface="DejaVu Sans"/>
              </a:endParaRPr>
            </a:p>
          </p:txBody>
        </p:sp>
        <p:sp>
          <p:nvSpPr>
            <p:cNvPr id="573" name="Rectangle: Rounded Corners 4"/>
            <p:cNvSpPr/>
            <p:nvPr/>
          </p:nvSpPr>
          <p:spPr>
            <a:xfrm>
              <a:off x="1519200" y="821520"/>
              <a:ext cx="3931560" cy="957600"/>
            </a:xfrm>
            <a:prstGeom prst="rect">
              <a:avLst/>
            </a:prstGeom>
            <a:noFill/>
            <a:ln w="0">
              <a:noFill/>
            </a:ln>
          </p:spPr>
          <p:style>
            <a:lnRef idx="0">
              <a:scrgbClr r="0" g="0" b="0"/>
            </a:lnRef>
            <a:fillRef idx="0">
              <a:scrgbClr r="0" g="0" b="0"/>
            </a:fillRef>
            <a:effectRef idx="0">
              <a:scrgbClr r="0" g="0" b="0"/>
            </a:effectRef>
            <a:fontRef idx="minor"/>
          </p:style>
          <p:txBody>
            <a:bodyPr lIns="57240" tIns="57240" rIns="57240" bIns="57240" numCol="1" spcCol="1440" anchor="ctr">
              <a:noAutofit/>
            </a:bodyPr>
            <a:lstStyle/>
            <a:p>
              <a:pPr>
                <a:lnSpc>
                  <a:spcPts val="2801"/>
                </a:lnSpc>
                <a:spcAft>
                  <a:spcPts val="771"/>
                </a:spcAft>
                <a:tabLst>
                  <a:tab pos="0" algn="l"/>
                </a:tabLst>
              </a:pPr>
              <a:r>
                <a:rPr lang="en-GB" sz="2200" b="1" strike="noStrike" spc="-1">
                  <a:solidFill>
                    <a:schemeClr val="lt1"/>
                  </a:solidFill>
                  <a:latin typeface="Century Gothic"/>
                  <a:ea typeface="DejaVu Sans"/>
                </a:rPr>
                <a:t>Plan B</a:t>
              </a:r>
              <a:endParaRPr lang="en-GB" sz="2200" b="0" strike="noStrike" spc="-1">
                <a:solidFill>
                  <a:srgbClr val="000000"/>
                </a:solidFill>
                <a:latin typeface="Arial"/>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4" name="Picture 5"/>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Lst>
          </a:blip>
          <a:stretch/>
        </p:blipFill>
        <p:spPr>
          <a:xfrm>
            <a:off x="0" y="0"/>
            <a:ext cx="12191400" cy="6857280"/>
          </a:xfrm>
          <a:prstGeom prst="rect">
            <a:avLst/>
          </a:prstGeom>
          <a:ln w="0">
            <a:noFill/>
          </a:ln>
        </p:spPr>
      </p:pic>
      <p:graphicFrame>
        <p:nvGraphicFramePr>
          <p:cNvPr id="575" name="Content Placeholder 3"/>
          <p:cNvGraphicFramePr/>
          <p:nvPr/>
        </p:nvGraphicFramePr>
        <p:xfrm>
          <a:off x="909360" y="1283040"/>
          <a:ext cx="10372320" cy="3605400"/>
        </p:xfrm>
        <a:graphic>
          <a:graphicData uri="http://schemas.openxmlformats.org/drawingml/2006/table">
            <a:tbl>
              <a:tblPr>
                <a:effectLst>
                  <a:outerShdw blurRad="317520" dist="63360" dir="5400000" rotWithShape="0">
                    <a:srgbClr val="000000">
                      <a:alpha val="25000"/>
                    </a:srgbClr>
                  </a:outerShdw>
                </a:effectLst>
              </a:tblPr>
              <a:tblGrid>
                <a:gridCol w="2797200">
                  <a:extLst>
                    <a:ext uri="{9D8B030D-6E8A-4147-A177-3AD203B41FA5}">
                      <a16:colId xmlns:a16="http://schemas.microsoft.com/office/drawing/2014/main" val="20000"/>
                    </a:ext>
                  </a:extLst>
                </a:gridCol>
                <a:gridCol w="7575480">
                  <a:extLst>
                    <a:ext uri="{9D8B030D-6E8A-4147-A177-3AD203B41FA5}">
                      <a16:colId xmlns:a16="http://schemas.microsoft.com/office/drawing/2014/main" val="20001"/>
                    </a:ext>
                  </a:extLst>
                </a:gridCol>
              </a:tblGrid>
              <a:tr h="370800">
                <a:tc>
                  <a:txBody>
                    <a:bodyPr/>
                    <a:lstStyle/>
                    <a:p>
                      <a:pPr algn="r">
                        <a:lnSpc>
                          <a:spcPct val="100000"/>
                        </a:lnSpc>
                      </a:pPr>
                      <a:r>
                        <a:rPr lang="en-GB" sz="1900" b="1" strike="noStrike" spc="-1">
                          <a:solidFill>
                            <a:schemeClr val="lt1"/>
                          </a:solidFill>
                          <a:latin typeface="Century Gothic"/>
                        </a:rPr>
                        <a:t>Jordan</a:t>
                      </a:r>
                      <a:endParaRPr lang="en-GB" sz="19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chemeClr val="accent2"/>
                    </a:solidFill>
                  </a:tcPr>
                </a:tc>
                <a:tc>
                  <a:txBody>
                    <a:bodyPr/>
                    <a:lstStyle/>
                    <a:p>
                      <a:pPr>
                        <a:lnSpc>
                          <a:spcPct val="100000"/>
                        </a:lnSpc>
                      </a:pPr>
                      <a:r>
                        <a:rPr lang="en-GB" sz="1700" b="0" strike="noStrike" spc="-1">
                          <a:solidFill>
                            <a:schemeClr val="lt1"/>
                          </a:solidFill>
                          <a:latin typeface="Century Gothic"/>
                        </a:rPr>
                        <a:t>Age 15</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chemeClr val="accent2"/>
                    </a:solidFill>
                  </a:tcPr>
                </a:tc>
                <a:extLst>
                  <a:ext uri="{0D108BD9-81ED-4DB2-BD59-A6C34878D82A}">
                    <a16:rowId xmlns:a16="http://schemas.microsoft.com/office/drawing/2014/main" val="10000"/>
                  </a:ext>
                </a:extLst>
              </a:tr>
              <a:tr h="370800">
                <a:tc>
                  <a:txBody>
                    <a:bodyPr/>
                    <a:lstStyle/>
                    <a:p>
                      <a:pPr algn="r">
                        <a:lnSpc>
                          <a:spcPct val="100000"/>
                        </a:lnSpc>
                      </a:pPr>
                      <a:r>
                        <a:rPr lang="en-GB" sz="1700" b="1" strike="noStrike" spc="-1">
                          <a:solidFill>
                            <a:schemeClr val="dk1"/>
                          </a:solidFill>
                          <a:latin typeface="Century Gothic"/>
                        </a:rPr>
                        <a:t>Readiness and ability </a:t>
                      </a:r>
                      <a:br>
                        <a:rPr sz="1700"/>
                      </a:br>
                      <a:r>
                        <a:rPr lang="en-GB" sz="1700" b="1" strike="noStrike" spc="-1">
                          <a:solidFill>
                            <a:schemeClr val="dk1"/>
                          </a:solidFill>
                          <a:latin typeface="Century Gothic"/>
                        </a:rPr>
                        <a:t>to stop smoking</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6CED8"/>
                    </a:solidFill>
                  </a:tcPr>
                </a:tc>
                <a:tc>
                  <a:txBody>
                    <a:bodyPr/>
                    <a:lstStyle/>
                    <a:p>
                      <a:pPr>
                        <a:lnSpc>
                          <a:spcPct val="100000"/>
                        </a:lnSpc>
                      </a:pPr>
                      <a:r>
                        <a:rPr lang="en-GB" sz="1700" b="0" strike="noStrike" spc="-1">
                          <a:solidFill>
                            <a:schemeClr val="dk1"/>
                          </a:solidFill>
                          <a:latin typeface="Century Gothic"/>
                        </a:rPr>
                        <a:t>Is worried about the risks to their looks and wants to save money</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6CED8"/>
                    </a:solidFill>
                  </a:tcPr>
                </a:tc>
                <a:extLst>
                  <a:ext uri="{0D108BD9-81ED-4DB2-BD59-A6C34878D82A}">
                    <a16:rowId xmlns:a16="http://schemas.microsoft.com/office/drawing/2014/main" val="10001"/>
                  </a:ext>
                </a:extLst>
              </a:tr>
              <a:tr h="370800">
                <a:tc>
                  <a:txBody>
                    <a:bodyPr/>
                    <a:lstStyle/>
                    <a:p>
                      <a:pPr algn="r">
                        <a:lnSpc>
                          <a:spcPct val="100000"/>
                        </a:lnSpc>
                      </a:pPr>
                      <a:r>
                        <a:rPr lang="en-GB" sz="1700" b="1" strike="noStrike" spc="-1">
                          <a:solidFill>
                            <a:schemeClr val="dk1"/>
                          </a:solidFill>
                          <a:latin typeface="Century Gothic"/>
                        </a:rPr>
                        <a:t>Barriers</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F3E8EC"/>
                    </a:solidFill>
                  </a:tcPr>
                </a:tc>
                <a:tc>
                  <a:txBody>
                    <a:bodyPr/>
                    <a:lstStyle/>
                    <a:p>
                      <a:pPr>
                        <a:lnSpc>
                          <a:spcPct val="100000"/>
                        </a:lnSpc>
                      </a:pPr>
                      <a:r>
                        <a:rPr lang="en-GB" sz="1700" b="0" strike="noStrike" spc="-1">
                          <a:solidFill>
                            <a:schemeClr val="dk1"/>
                          </a:solidFill>
                          <a:latin typeface="Century Gothic"/>
                        </a:rPr>
                        <a:t>Their friends smoke and it’s something to do</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F3E8EC"/>
                    </a:solidFill>
                  </a:tcPr>
                </a:tc>
                <a:extLst>
                  <a:ext uri="{0D108BD9-81ED-4DB2-BD59-A6C34878D82A}">
                    <a16:rowId xmlns:a16="http://schemas.microsoft.com/office/drawing/2014/main" val="10002"/>
                  </a:ext>
                </a:extLst>
              </a:tr>
              <a:tr h="370800">
                <a:tc>
                  <a:txBody>
                    <a:bodyPr/>
                    <a:lstStyle/>
                    <a:p>
                      <a:pPr algn="r">
                        <a:lnSpc>
                          <a:spcPct val="100000"/>
                        </a:lnSpc>
                      </a:pPr>
                      <a:r>
                        <a:rPr lang="en-GB" sz="1700" b="1" strike="noStrike" spc="-1">
                          <a:solidFill>
                            <a:schemeClr val="dk1"/>
                          </a:solidFill>
                          <a:latin typeface="Century Gothic"/>
                        </a:rPr>
                        <a:t>Smoking history</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6CED8"/>
                    </a:solidFill>
                  </a:tcPr>
                </a:tc>
                <a:tc>
                  <a:txBody>
                    <a:bodyPr/>
                    <a:lstStyle/>
                    <a:p>
                      <a:pPr>
                        <a:lnSpc>
                          <a:spcPct val="100000"/>
                        </a:lnSpc>
                      </a:pPr>
                      <a:r>
                        <a:rPr lang="en-GB" sz="1700" b="0" strike="noStrike" spc="-1">
                          <a:solidFill>
                            <a:schemeClr val="dk1"/>
                          </a:solidFill>
                          <a:latin typeface="Century Gothic"/>
                        </a:rPr>
                        <a:t>6 months or so, parents don’t know</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6CED8"/>
                    </a:solidFill>
                  </a:tcPr>
                </a:tc>
                <a:extLst>
                  <a:ext uri="{0D108BD9-81ED-4DB2-BD59-A6C34878D82A}">
                    <a16:rowId xmlns:a16="http://schemas.microsoft.com/office/drawing/2014/main" val="10003"/>
                  </a:ext>
                </a:extLst>
              </a:tr>
              <a:tr h="370800">
                <a:tc>
                  <a:txBody>
                    <a:bodyPr/>
                    <a:lstStyle/>
                    <a:p>
                      <a:pPr algn="r">
                        <a:lnSpc>
                          <a:spcPct val="100000"/>
                        </a:lnSpc>
                      </a:pPr>
                      <a:r>
                        <a:rPr lang="en-GB" sz="1700" b="1" strike="noStrike" spc="-1">
                          <a:solidFill>
                            <a:schemeClr val="dk1"/>
                          </a:solidFill>
                          <a:latin typeface="Century Gothic"/>
                        </a:rPr>
                        <a:t>Current smoking</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F3E8EC"/>
                    </a:solidFill>
                  </a:tcPr>
                </a:tc>
                <a:tc>
                  <a:txBody>
                    <a:bodyPr/>
                    <a:lstStyle/>
                    <a:p>
                      <a:pPr>
                        <a:lnSpc>
                          <a:spcPct val="100000"/>
                        </a:lnSpc>
                      </a:pPr>
                      <a:r>
                        <a:rPr lang="en-GB" sz="1700" b="0" strike="noStrike" spc="-1">
                          <a:solidFill>
                            <a:schemeClr val="dk1"/>
                          </a:solidFill>
                          <a:latin typeface="Century Gothic"/>
                        </a:rPr>
                        <a:t>About 5 a day, more at weekends, smokes roll-ups</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F3E8EC"/>
                    </a:solidFill>
                  </a:tcPr>
                </a:tc>
                <a:extLst>
                  <a:ext uri="{0D108BD9-81ED-4DB2-BD59-A6C34878D82A}">
                    <a16:rowId xmlns:a16="http://schemas.microsoft.com/office/drawing/2014/main" val="10004"/>
                  </a:ext>
                </a:extLst>
              </a:tr>
              <a:tr h="370800">
                <a:tc>
                  <a:txBody>
                    <a:bodyPr/>
                    <a:lstStyle/>
                    <a:p>
                      <a:pPr algn="r">
                        <a:lnSpc>
                          <a:spcPct val="100000"/>
                        </a:lnSpc>
                      </a:pPr>
                      <a:r>
                        <a:rPr lang="en-GB" sz="1700" b="1" strike="noStrike" spc="-1">
                          <a:solidFill>
                            <a:schemeClr val="dk1"/>
                          </a:solidFill>
                          <a:latin typeface="Century Gothic"/>
                        </a:rPr>
                        <a:t>Past attempts to stop</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6CED8"/>
                    </a:solidFill>
                  </a:tcPr>
                </a:tc>
                <a:tc>
                  <a:txBody>
                    <a:bodyPr/>
                    <a:lstStyle/>
                    <a:p>
                      <a:pPr>
                        <a:lnSpc>
                          <a:spcPct val="100000"/>
                        </a:lnSpc>
                      </a:pPr>
                      <a:r>
                        <a:rPr lang="en-GB" sz="1700" b="0" strike="noStrike" spc="-1">
                          <a:solidFill>
                            <a:schemeClr val="dk1"/>
                          </a:solidFill>
                          <a:latin typeface="Century Gothic"/>
                        </a:rPr>
                        <a:t>Never</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6CED8"/>
                    </a:solidFill>
                  </a:tcPr>
                </a:tc>
                <a:extLst>
                  <a:ext uri="{0D108BD9-81ED-4DB2-BD59-A6C34878D82A}">
                    <a16:rowId xmlns:a16="http://schemas.microsoft.com/office/drawing/2014/main" val="10005"/>
                  </a:ext>
                </a:extLst>
              </a:tr>
              <a:tr h="370800">
                <a:tc>
                  <a:txBody>
                    <a:bodyPr/>
                    <a:lstStyle/>
                    <a:p>
                      <a:pPr algn="r">
                        <a:lnSpc>
                          <a:spcPct val="100000"/>
                        </a:lnSpc>
                      </a:pPr>
                      <a:r>
                        <a:rPr lang="en-GB" sz="1700" b="1" strike="noStrike" spc="-1">
                          <a:solidFill>
                            <a:schemeClr val="dk1"/>
                          </a:solidFill>
                          <a:latin typeface="Century Gothic"/>
                        </a:rPr>
                        <a:t>Do they vape?</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F3E8EC"/>
                    </a:solidFill>
                  </a:tcPr>
                </a:tc>
                <a:tc>
                  <a:txBody>
                    <a:bodyPr/>
                    <a:lstStyle/>
                    <a:p>
                      <a:pPr>
                        <a:lnSpc>
                          <a:spcPct val="100000"/>
                        </a:lnSpc>
                      </a:pPr>
                      <a:r>
                        <a:rPr lang="en-GB" sz="1700" b="0" strike="noStrike" spc="-1">
                          <a:solidFill>
                            <a:schemeClr val="dk1"/>
                          </a:solidFill>
                          <a:latin typeface="Century Gothic"/>
                        </a:rPr>
                        <a:t>No</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F3E8EC"/>
                    </a:solidFill>
                  </a:tcPr>
                </a:tc>
                <a:extLst>
                  <a:ext uri="{0D108BD9-81ED-4DB2-BD59-A6C34878D82A}">
                    <a16:rowId xmlns:a16="http://schemas.microsoft.com/office/drawing/2014/main" val="10006"/>
                  </a:ext>
                </a:extLst>
              </a:tr>
              <a:tr h="370800">
                <a:tc>
                  <a:txBody>
                    <a:bodyPr/>
                    <a:lstStyle/>
                    <a:p>
                      <a:pPr algn="r">
                        <a:lnSpc>
                          <a:spcPct val="100000"/>
                        </a:lnSpc>
                      </a:pPr>
                      <a:r>
                        <a:rPr lang="en-GB" sz="1700" b="1" strike="noStrike" spc="-1">
                          <a:solidFill>
                            <a:schemeClr val="dk1"/>
                          </a:solidFill>
                          <a:latin typeface="Century Gothic"/>
                        </a:rPr>
                        <a:t>Challenging statement</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6CED8"/>
                    </a:solidFill>
                  </a:tcPr>
                </a:tc>
                <a:tc>
                  <a:txBody>
                    <a:bodyPr/>
                    <a:lstStyle/>
                    <a:p>
                      <a:pPr>
                        <a:lnSpc>
                          <a:spcPct val="100000"/>
                        </a:lnSpc>
                      </a:pPr>
                      <a:r>
                        <a:rPr lang="en-GB" sz="1700" b="0" i="1" strike="noStrike" spc="-1">
                          <a:solidFill>
                            <a:schemeClr val="dk1"/>
                          </a:solidFill>
                          <a:latin typeface="Century Gothic"/>
                        </a:rPr>
                        <a:t>“Everyone smokes, I don’t want to be left out”</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6CED8"/>
                    </a:solidFill>
                  </a:tcPr>
                </a:tc>
                <a:extLst>
                  <a:ext uri="{0D108BD9-81ED-4DB2-BD59-A6C34878D82A}">
                    <a16:rowId xmlns:a16="http://schemas.microsoft.com/office/drawing/2014/main" val="10007"/>
                  </a:ext>
                </a:extLst>
              </a:tr>
              <a:tr h="370800">
                <a:tc>
                  <a:txBody>
                    <a:bodyPr/>
                    <a:lstStyle/>
                    <a:p>
                      <a:pPr algn="r">
                        <a:lnSpc>
                          <a:spcPct val="100000"/>
                        </a:lnSpc>
                      </a:pPr>
                      <a:r>
                        <a:rPr lang="en-GB" sz="1700" b="1" strike="noStrike" spc="-1">
                          <a:solidFill>
                            <a:schemeClr val="dk1"/>
                          </a:solidFill>
                          <a:latin typeface="Century Gothic"/>
                        </a:rPr>
                        <a:t>Challenging questions</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F3E8EC"/>
                    </a:solidFill>
                  </a:tcPr>
                </a:tc>
                <a:tc>
                  <a:txBody>
                    <a:bodyPr/>
                    <a:lstStyle/>
                    <a:p>
                      <a:pPr>
                        <a:lnSpc>
                          <a:spcPct val="100000"/>
                        </a:lnSpc>
                        <a:tabLst>
                          <a:tab pos="0" algn="l"/>
                        </a:tabLst>
                      </a:pPr>
                      <a:r>
                        <a:rPr lang="en-GB" sz="1700" b="0" i="1" strike="noStrike" spc="-1">
                          <a:solidFill>
                            <a:schemeClr val="dk1"/>
                          </a:solidFill>
                          <a:latin typeface="Century Gothic"/>
                        </a:rPr>
                        <a:t>“I think it will be easy to quit in the future?”</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F3E8EC"/>
                    </a:solidFill>
                  </a:tcPr>
                </a:tc>
                <a:extLst>
                  <a:ext uri="{0D108BD9-81ED-4DB2-BD59-A6C34878D82A}">
                    <a16:rowId xmlns:a16="http://schemas.microsoft.com/office/drawing/2014/main" val="10008"/>
                  </a:ext>
                </a:extLst>
              </a:tr>
            </a:tbl>
          </a:graphicData>
        </a:graphic>
      </p:graphicFrame>
      <p:sp>
        <p:nvSpPr>
          <p:cNvPr id="576" name="PlaceHolder 1"/>
          <p:cNvSpPr>
            <a:spLocks noGrp="1"/>
          </p:cNvSpPr>
          <p:nvPr>
            <p:ph type="title"/>
          </p:nvPr>
        </p:nvSpPr>
        <p:spPr>
          <a:xfrm>
            <a:off x="1001520" y="332640"/>
            <a:ext cx="10188000" cy="664560"/>
          </a:xfrm>
          <a:prstGeom prst="rect">
            <a:avLst/>
          </a:prstGeom>
          <a:noFill/>
          <a:ln w="0">
            <a:noFill/>
          </a:ln>
        </p:spPr>
        <p:txBody>
          <a:bodyPr lIns="90000" tIns="45000" rIns="90000" bIns="45000" anchor="ctr">
            <a:noAutofit/>
          </a:bodyPr>
          <a:lstStyle/>
          <a:p>
            <a:pPr indent="0" algn="ctr">
              <a:lnSpc>
                <a:spcPts val="3200"/>
              </a:lnSpc>
              <a:buNone/>
              <a:tabLst>
                <a:tab pos="0" algn="l"/>
              </a:tabLst>
            </a:pPr>
            <a:r>
              <a:rPr lang="en-GB" sz="2800" b="1" strike="noStrike" spc="-1">
                <a:solidFill>
                  <a:srgbClr val="FFFFFF"/>
                </a:solidFill>
                <a:latin typeface="Century Gothic"/>
              </a:rPr>
              <a:t>Scenarios</a:t>
            </a:r>
            <a:endParaRPr lang="en-GB" sz="2800" b="0" strike="noStrike" spc="-1">
              <a:solidFill>
                <a:srgbClr val="000000"/>
              </a:solidFill>
              <a:latin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4" name="Group 5"/>
          <p:cNvGrpSpPr/>
          <p:nvPr/>
        </p:nvGrpSpPr>
        <p:grpSpPr>
          <a:xfrm>
            <a:off x="1693440" y="2473920"/>
            <a:ext cx="8804160" cy="1490400"/>
            <a:chOff x="1693440" y="2473920"/>
            <a:chExt cx="8804160" cy="1490400"/>
          </a:xfrm>
        </p:grpSpPr>
        <p:sp>
          <p:nvSpPr>
            <p:cNvPr id="345" name="TextBox 2"/>
            <p:cNvSpPr/>
            <p:nvPr/>
          </p:nvSpPr>
          <p:spPr>
            <a:xfrm>
              <a:off x="3184560" y="2473920"/>
              <a:ext cx="7313040" cy="1490400"/>
            </a:xfrm>
            <a:prstGeom prst="rect">
              <a:avLst/>
            </a:prstGeom>
            <a:solidFill>
              <a:schemeClr val="accent4">
                <a:lumMod val="50000"/>
              </a:schemeClr>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ea typeface="DejaVu Sans"/>
                </a:rPr>
                <a:t>Background to young people </a:t>
              </a:r>
              <a:br>
                <a:rPr sz="2700"/>
              </a:br>
              <a:r>
                <a:rPr lang="en-GB" sz="2700" b="1" strike="noStrike" spc="-1">
                  <a:solidFill>
                    <a:srgbClr val="FFFFFF"/>
                  </a:solidFill>
                  <a:latin typeface="Century Gothic"/>
                  <a:ea typeface="DejaVu Sans"/>
                </a:rPr>
                <a:t>and smoking</a:t>
              </a:r>
              <a:endParaRPr lang="en-GB" sz="2700" b="0" strike="noStrike" spc="-1">
                <a:solidFill>
                  <a:srgbClr val="FFFFFF"/>
                </a:solidFill>
                <a:latin typeface="Arial"/>
              </a:endParaRPr>
            </a:p>
          </p:txBody>
        </p:sp>
        <p:sp>
          <p:nvSpPr>
            <p:cNvPr id="346" name="TextBox 1"/>
            <p:cNvSpPr/>
            <p:nvPr/>
          </p:nvSpPr>
          <p:spPr>
            <a:xfrm>
              <a:off x="1693440" y="2473920"/>
              <a:ext cx="1490400" cy="149040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chemeClr val="accent4">
                      <a:lumMod val="50000"/>
                    </a:schemeClr>
                  </a:solidFill>
                  <a:latin typeface="Century Gothic"/>
                  <a:ea typeface="DejaVu Sans"/>
                </a:rPr>
                <a:t>1</a:t>
              </a:r>
              <a:endParaRPr lang="en-GB" sz="5000" b="0" strike="noStrike" spc="-1">
                <a:solidFill>
                  <a:srgbClr val="000000"/>
                </a:solidFill>
                <a:latin typeface="Arial"/>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7" name="Picture 7"/>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Lst>
          </a:blip>
          <a:stretch/>
        </p:blipFill>
        <p:spPr>
          <a:xfrm>
            <a:off x="0" y="0"/>
            <a:ext cx="12191400" cy="6857280"/>
          </a:xfrm>
          <a:prstGeom prst="rect">
            <a:avLst/>
          </a:prstGeom>
          <a:ln w="0">
            <a:noFill/>
          </a:ln>
        </p:spPr>
      </p:pic>
      <p:graphicFrame>
        <p:nvGraphicFramePr>
          <p:cNvPr id="578" name="Content Placeholder 3"/>
          <p:cNvGraphicFramePr/>
          <p:nvPr/>
        </p:nvGraphicFramePr>
        <p:xfrm>
          <a:off x="909360" y="1283040"/>
          <a:ext cx="10372320" cy="3857040"/>
        </p:xfrm>
        <a:graphic>
          <a:graphicData uri="http://schemas.openxmlformats.org/drawingml/2006/table">
            <a:tbl>
              <a:tblPr>
                <a:effectLst>
                  <a:outerShdw blurRad="317520" dist="63360" dir="5400000" rotWithShape="0">
                    <a:srgbClr val="000000">
                      <a:alpha val="25000"/>
                    </a:srgbClr>
                  </a:outerShdw>
                </a:effectLst>
              </a:tblPr>
              <a:tblGrid>
                <a:gridCol w="2797200">
                  <a:extLst>
                    <a:ext uri="{9D8B030D-6E8A-4147-A177-3AD203B41FA5}">
                      <a16:colId xmlns:a16="http://schemas.microsoft.com/office/drawing/2014/main" val="20000"/>
                    </a:ext>
                  </a:extLst>
                </a:gridCol>
                <a:gridCol w="7575480">
                  <a:extLst>
                    <a:ext uri="{9D8B030D-6E8A-4147-A177-3AD203B41FA5}">
                      <a16:colId xmlns:a16="http://schemas.microsoft.com/office/drawing/2014/main" val="20001"/>
                    </a:ext>
                  </a:extLst>
                </a:gridCol>
              </a:tblGrid>
              <a:tr h="370800">
                <a:tc>
                  <a:txBody>
                    <a:bodyPr/>
                    <a:lstStyle/>
                    <a:p>
                      <a:pPr algn="r">
                        <a:lnSpc>
                          <a:spcPct val="100000"/>
                        </a:lnSpc>
                      </a:pPr>
                      <a:r>
                        <a:rPr lang="en-GB" sz="1900" b="1" strike="noStrike" spc="-1">
                          <a:solidFill>
                            <a:schemeClr val="lt1"/>
                          </a:solidFill>
                          <a:latin typeface="Century Gothic"/>
                        </a:rPr>
                        <a:t>Jamie</a:t>
                      </a:r>
                      <a:endParaRPr lang="en-GB" sz="19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chemeClr val="accent5"/>
                    </a:solidFill>
                  </a:tcPr>
                </a:tc>
                <a:tc>
                  <a:txBody>
                    <a:bodyPr/>
                    <a:lstStyle/>
                    <a:p>
                      <a:pPr>
                        <a:lnSpc>
                          <a:spcPct val="100000"/>
                        </a:lnSpc>
                      </a:pPr>
                      <a:r>
                        <a:rPr lang="en-GB" sz="1700" b="0" strike="noStrike" spc="-1">
                          <a:solidFill>
                            <a:schemeClr val="lt1"/>
                          </a:solidFill>
                          <a:latin typeface="Century Gothic"/>
                        </a:rPr>
                        <a:t>Age 17</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chemeClr val="accent5"/>
                    </a:solidFill>
                  </a:tcPr>
                </a:tc>
                <a:extLst>
                  <a:ext uri="{0D108BD9-81ED-4DB2-BD59-A6C34878D82A}">
                    <a16:rowId xmlns:a16="http://schemas.microsoft.com/office/drawing/2014/main" val="10000"/>
                  </a:ext>
                </a:extLst>
              </a:tr>
              <a:tr h="370800">
                <a:tc>
                  <a:txBody>
                    <a:bodyPr/>
                    <a:lstStyle/>
                    <a:p>
                      <a:pPr algn="r">
                        <a:lnSpc>
                          <a:spcPct val="100000"/>
                        </a:lnSpc>
                      </a:pPr>
                      <a:r>
                        <a:rPr lang="en-GB" sz="1700" b="1" strike="noStrike" spc="-1">
                          <a:solidFill>
                            <a:schemeClr val="dk1"/>
                          </a:solidFill>
                          <a:latin typeface="Century Gothic"/>
                        </a:rPr>
                        <a:t>Readiness and ability </a:t>
                      </a:r>
                      <a:br>
                        <a:rPr sz="1700"/>
                      </a:br>
                      <a:r>
                        <a:rPr lang="en-GB" sz="1700" b="1" strike="noStrike" spc="-1">
                          <a:solidFill>
                            <a:schemeClr val="dk1"/>
                          </a:solidFill>
                          <a:latin typeface="Century Gothic"/>
                        </a:rPr>
                        <a:t>to stop smoking</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D8E7CF"/>
                    </a:solidFill>
                  </a:tcPr>
                </a:tc>
                <a:tc>
                  <a:txBody>
                    <a:bodyPr/>
                    <a:lstStyle/>
                    <a:p>
                      <a:pPr>
                        <a:lnSpc>
                          <a:spcPct val="100000"/>
                        </a:lnSpc>
                      </a:pPr>
                      <a:r>
                        <a:rPr lang="en-GB" sz="1700" b="0" strike="noStrike" spc="-1">
                          <a:solidFill>
                            <a:schemeClr val="dk1"/>
                          </a:solidFill>
                          <a:latin typeface="Century Gothic"/>
                        </a:rPr>
                        <a:t>Feels a bit trapped by it and it’s costing a lot</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D8E7CF"/>
                    </a:solidFill>
                  </a:tcPr>
                </a:tc>
                <a:extLst>
                  <a:ext uri="{0D108BD9-81ED-4DB2-BD59-A6C34878D82A}">
                    <a16:rowId xmlns:a16="http://schemas.microsoft.com/office/drawing/2014/main" val="10001"/>
                  </a:ext>
                </a:extLst>
              </a:tr>
              <a:tr h="370800">
                <a:tc>
                  <a:txBody>
                    <a:bodyPr/>
                    <a:lstStyle/>
                    <a:p>
                      <a:pPr algn="r">
                        <a:lnSpc>
                          <a:spcPct val="100000"/>
                        </a:lnSpc>
                      </a:pPr>
                      <a:r>
                        <a:rPr lang="en-GB" sz="1700" b="1" strike="noStrike" spc="-1">
                          <a:solidFill>
                            <a:schemeClr val="dk1"/>
                          </a:solidFill>
                          <a:latin typeface="Century Gothic"/>
                        </a:rPr>
                        <a:t>Barriers</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CF3E8"/>
                    </a:solidFill>
                  </a:tcPr>
                </a:tc>
                <a:tc>
                  <a:txBody>
                    <a:bodyPr/>
                    <a:lstStyle/>
                    <a:p>
                      <a:pPr>
                        <a:lnSpc>
                          <a:spcPct val="100000"/>
                        </a:lnSpc>
                      </a:pPr>
                      <a:r>
                        <a:rPr lang="en-GB" sz="1700" b="0" strike="noStrike" spc="-1">
                          <a:solidFill>
                            <a:schemeClr val="dk1"/>
                          </a:solidFill>
                          <a:latin typeface="Century Gothic"/>
                        </a:rPr>
                        <a:t>Says it helps when they are stressed</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CF3E8"/>
                    </a:solidFill>
                  </a:tcPr>
                </a:tc>
                <a:extLst>
                  <a:ext uri="{0D108BD9-81ED-4DB2-BD59-A6C34878D82A}">
                    <a16:rowId xmlns:a16="http://schemas.microsoft.com/office/drawing/2014/main" val="10002"/>
                  </a:ext>
                </a:extLst>
              </a:tr>
              <a:tr h="370800">
                <a:tc>
                  <a:txBody>
                    <a:bodyPr/>
                    <a:lstStyle/>
                    <a:p>
                      <a:pPr algn="r">
                        <a:lnSpc>
                          <a:spcPct val="100000"/>
                        </a:lnSpc>
                      </a:pPr>
                      <a:r>
                        <a:rPr lang="en-GB" sz="1700" b="1" strike="noStrike" spc="-1">
                          <a:solidFill>
                            <a:schemeClr val="dk1"/>
                          </a:solidFill>
                          <a:latin typeface="Century Gothic"/>
                        </a:rPr>
                        <a:t>Smoking history</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D8E7CF"/>
                    </a:solidFill>
                  </a:tcPr>
                </a:tc>
                <a:tc>
                  <a:txBody>
                    <a:bodyPr/>
                    <a:lstStyle/>
                    <a:p>
                      <a:pPr>
                        <a:lnSpc>
                          <a:spcPct val="100000"/>
                        </a:lnSpc>
                      </a:pPr>
                      <a:r>
                        <a:rPr lang="en-GB" sz="1700" b="0" strike="noStrike" spc="-1">
                          <a:solidFill>
                            <a:schemeClr val="dk1"/>
                          </a:solidFill>
                          <a:latin typeface="Century Gothic"/>
                        </a:rPr>
                        <a:t>Parents smoke so started when they were 12</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D8E7CF"/>
                    </a:solidFill>
                  </a:tcPr>
                </a:tc>
                <a:extLst>
                  <a:ext uri="{0D108BD9-81ED-4DB2-BD59-A6C34878D82A}">
                    <a16:rowId xmlns:a16="http://schemas.microsoft.com/office/drawing/2014/main" val="10003"/>
                  </a:ext>
                </a:extLst>
              </a:tr>
              <a:tr h="370800">
                <a:tc>
                  <a:txBody>
                    <a:bodyPr/>
                    <a:lstStyle/>
                    <a:p>
                      <a:pPr algn="r">
                        <a:lnSpc>
                          <a:spcPct val="100000"/>
                        </a:lnSpc>
                      </a:pPr>
                      <a:r>
                        <a:rPr lang="en-GB" sz="1700" b="1" strike="noStrike" spc="-1">
                          <a:solidFill>
                            <a:schemeClr val="dk1"/>
                          </a:solidFill>
                          <a:latin typeface="Century Gothic"/>
                        </a:rPr>
                        <a:t>Current smoking</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CF3E8"/>
                    </a:solidFill>
                  </a:tcPr>
                </a:tc>
                <a:tc>
                  <a:txBody>
                    <a:bodyPr/>
                    <a:lstStyle/>
                    <a:p>
                      <a:pPr>
                        <a:lnSpc>
                          <a:spcPct val="100000"/>
                        </a:lnSpc>
                      </a:pPr>
                      <a:r>
                        <a:rPr lang="en-GB" sz="1700" b="0" strike="noStrike" spc="-1">
                          <a:solidFill>
                            <a:schemeClr val="dk1"/>
                          </a:solidFill>
                          <a:latin typeface="Century Gothic"/>
                        </a:rPr>
                        <a:t>About 20 a week, doesn’t smoke every day</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CF3E8"/>
                    </a:solidFill>
                  </a:tcPr>
                </a:tc>
                <a:extLst>
                  <a:ext uri="{0D108BD9-81ED-4DB2-BD59-A6C34878D82A}">
                    <a16:rowId xmlns:a16="http://schemas.microsoft.com/office/drawing/2014/main" val="10004"/>
                  </a:ext>
                </a:extLst>
              </a:tr>
              <a:tr h="370800">
                <a:tc>
                  <a:txBody>
                    <a:bodyPr/>
                    <a:lstStyle/>
                    <a:p>
                      <a:pPr algn="r">
                        <a:lnSpc>
                          <a:spcPct val="100000"/>
                        </a:lnSpc>
                      </a:pPr>
                      <a:r>
                        <a:rPr lang="en-GB" sz="1700" b="1" strike="noStrike" spc="-1">
                          <a:solidFill>
                            <a:schemeClr val="dk1"/>
                          </a:solidFill>
                          <a:latin typeface="Century Gothic"/>
                        </a:rPr>
                        <a:t>Past attempts to stop</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D8E7CF"/>
                    </a:solidFill>
                  </a:tcPr>
                </a:tc>
                <a:tc>
                  <a:txBody>
                    <a:bodyPr/>
                    <a:lstStyle/>
                    <a:p>
                      <a:pPr>
                        <a:lnSpc>
                          <a:spcPct val="100000"/>
                        </a:lnSpc>
                      </a:pPr>
                      <a:r>
                        <a:rPr lang="en-GB" sz="1700" b="0" strike="noStrike" spc="-1">
                          <a:solidFill>
                            <a:schemeClr val="dk1"/>
                          </a:solidFill>
                          <a:latin typeface="Century Gothic"/>
                        </a:rPr>
                        <a:t>Thought about it but not tried</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D8E7CF"/>
                    </a:solidFill>
                  </a:tcPr>
                </a:tc>
                <a:extLst>
                  <a:ext uri="{0D108BD9-81ED-4DB2-BD59-A6C34878D82A}">
                    <a16:rowId xmlns:a16="http://schemas.microsoft.com/office/drawing/2014/main" val="10005"/>
                  </a:ext>
                </a:extLst>
              </a:tr>
              <a:tr h="370800">
                <a:tc>
                  <a:txBody>
                    <a:bodyPr/>
                    <a:lstStyle/>
                    <a:p>
                      <a:pPr algn="r">
                        <a:lnSpc>
                          <a:spcPct val="100000"/>
                        </a:lnSpc>
                      </a:pPr>
                      <a:r>
                        <a:rPr lang="en-GB" sz="1700" b="1" strike="noStrike" spc="-1">
                          <a:solidFill>
                            <a:schemeClr val="dk1"/>
                          </a:solidFill>
                          <a:latin typeface="Century Gothic"/>
                        </a:rPr>
                        <a:t>Do they vape?</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CF3E8"/>
                    </a:solidFill>
                  </a:tcPr>
                </a:tc>
                <a:tc>
                  <a:txBody>
                    <a:bodyPr/>
                    <a:lstStyle/>
                    <a:p>
                      <a:pPr>
                        <a:lnSpc>
                          <a:spcPct val="100000"/>
                        </a:lnSpc>
                      </a:pPr>
                      <a:r>
                        <a:rPr lang="en-GB" sz="1700" b="0" strike="noStrike" spc="-1">
                          <a:solidFill>
                            <a:schemeClr val="dk1"/>
                          </a:solidFill>
                          <a:latin typeface="Century Gothic"/>
                        </a:rPr>
                        <a:t>Yes, when they are not able to have a cigarette</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CF3E8"/>
                    </a:solidFill>
                  </a:tcPr>
                </a:tc>
                <a:extLst>
                  <a:ext uri="{0D108BD9-81ED-4DB2-BD59-A6C34878D82A}">
                    <a16:rowId xmlns:a16="http://schemas.microsoft.com/office/drawing/2014/main" val="10006"/>
                  </a:ext>
                </a:extLst>
              </a:tr>
              <a:tr h="370800">
                <a:tc>
                  <a:txBody>
                    <a:bodyPr/>
                    <a:lstStyle/>
                    <a:p>
                      <a:pPr algn="r">
                        <a:lnSpc>
                          <a:spcPct val="100000"/>
                        </a:lnSpc>
                      </a:pPr>
                      <a:r>
                        <a:rPr lang="en-GB" sz="1700" b="1" strike="noStrike" spc="-1">
                          <a:solidFill>
                            <a:schemeClr val="dk1"/>
                          </a:solidFill>
                          <a:latin typeface="Century Gothic"/>
                        </a:rPr>
                        <a:t>Challenging statement</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D8E7CF"/>
                    </a:solidFill>
                  </a:tcPr>
                </a:tc>
                <a:tc>
                  <a:txBody>
                    <a:bodyPr/>
                    <a:lstStyle/>
                    <a:p>
                      <a:pPr>
                        <a:lnSpc>
                          <a:spcPct val="100000"/>
                        </a:lnSpc>
                      </a:pPr>
                      <a:r>
                        <a:rPr lang="en-GB" sz="1700" b="0" i="1" strike="noStrike" spc="-1">
                          <a:solidFill>
                            <a:schemeClr val="dk1"/>
                          </a:solidFill>
                          <a:latin typeface="Century Gothic"/>
                        </a:rPr>
                        <a:t>“I don’t think I’m addicted, I just enjoy smoking</a:t>
                      </a:r>
                      <a:br>
                        <a:rPr sz="1700"/>
                      </a:br>
                      <a:r>
                        <a:rPr lang="en-GB" sz="1700" b="0" i="1" strike="noStrike" spc="-1">
                          <a:solidFill>
                            <a:schemeClr val="dk1"/>
                          </a:solidFill>
                          <a:latin typeface="Century Gothic"/>
                        </a:rPr>
                        <a:t>– maybe I could just cut down a bit”</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D8E7CF"/>
                    </a:solidFill>
                  </a:tcPr>
                </a:tc>
                <a:extLst>
                  <a:ext uri="{0D108BD9-81ED-4DB2-BD59-A6C34878D82A}">
                    <a16:rowId xmlns:a16="http://schemas.microsoft.com/office/drawing/2014/main" val="10007"/>
                  </a:ext>
                </a:extLst>
              </a:tr>
              <a:tr h="370800">
                <a:tc>
                  <a:txBody>
                    <a:bodyPr/>
                    <a:lstStyle/>
                    <a:p>
                      <a:pPr algn="r">
                        <a:lnSpc>
                          <a:spcPct val="100000"/>
                        </a:lnSpc>
                      </a:pPr>
                      <a:r>
                        <a:rPr lang="en-GB" sz="1700" b="1" strike="noStrike" spc="-1">
                          <a:solidFill>
                            <a:schemeClr val="dk1"/>
                          </a:solidFill>
                          <a:latin typeface="Century Gothic"/>
                        </a:rPr>
                        <a:t>Challenging questions</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CF3E8"/>
                    </a:solidFill>
                  </a:tcPr>
                </a:tc>
                <a:tc>
                  <a:txBody>
                    <a:bodyPr/>
                    <a:lstStyle/>
                    <a:p>
                      <a:pPr>
                        <a:lnSpc>
                          <a:spcPct val="100000"/>
                        </a:lnSpc>
                        <a:tabLst>
                          <a:tab pos="0" algn="l"/>
                        </a:tabLst>
                      </a:pPr>
                      <a:r>
                        <a:rPr lang="en-GB" sz="1700" b="0" i="1" strike="noStrike" spc="-1">
                          <a:solidFill>
                            <a:schemeClr val="dk1"/>
                          </a:solidFill>
                          <a:latin typeface="Century Gothic"/>
                        </a:rPr>
                        <a:t>“I’m only young so I don’t think I need to worry about it till I’m older”</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CF3E8"/>
                    </a:solidFill>
                  </a:tcPr>
                </a:tc>
                <a:extLst>
                  <a:ext uri="{0D108BD9-81ED-4DB2-BD59-A6C34878D82A}">
                    <a16:rowId xmlns:a16="http://schemas.microsoft.com/office/drawing/2014/main" val="10008"/>
                  </a:ext>
                </a:extLst>
              </a:tr>
            </a:tbl>
          </a:graphicData>
        </a:graphic>
      </p:graphicFrame>
      <p:sp>
        <p:nvSpPr>
          <p:cNvPr id="579" name="Title 2"/>
          <p:cNvSpPr/>
          <p:nvPr/>
        </p:nvSpPr>
        <p:spPr>
          <a:xfrm>
            <a:off x="1001520" y="332640"/>
            <a:ext cx="10188000" cy="664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ts val="3200"/>
              </a:lnSpc>
            </a:pPr>
            <a:r>
              <a:rPr lang="en-GB" sz="2800" b="1" strike="noStrike" spc="-1">
                <a:solidFill>
                  <a:srgbClr val="FFFFFF"/>
                </a:solidFill>
                <a:latin typeface="Century Gothic"/>
                <a:ea typeface="DejaVu Sans"/>
              </a:rPr>
              <a:t>Scenarios</a:t>
            </a:r>
            <a:endParaRPr lang="en-GB" sz="2800" b="0" strike="noStrike" spc="-1">
              <a:solidFill>
                <a:srgbClr val="000000"/>
              </a:solidFill>
              <a:latin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PlaceHolder 1"/>
          <p:cNvSpPr>
            <a:spLocks noGrp="1"/>
          </p:cNvSpPr>
          <p:nvPr>
            <p:ph/>
          </p:nvPr>
        </p:nvSpPr>
        <p:spPr>
          <a:xfrm>
            <a:off x="1163520" y="1664280"/>
            <a:ext cx="10188000" cy="4433760"/>
          </a:xfrm>
          <a:prstGeom prst="rect">
            <a:avLst/>
          </a:prstGeom>
          <a:noFill/>
          <a:ln w="0">
            <a:noFill/>
          </a:ln>
        </p:spPr>
        <p:txBody>
          <a:bodyPr lIns="90000" tIns="45000" rIns="90000" bIns="45000" anchor="t">
            <a:noAutofit/>
          </a:bodyPr>
          <a:lstStyle/>
          <a:p>
            <a:pPr marL="266760" indent="-266760">
              <a:lnSpc>
                <a:spcPts val="2701"/>
              </a:lnSpc>
              <a:spcAft>
                <a:spcPts val="1500"/>
              </a:spcAft>
              <a:buClr>
                <a:srgbClr val="8C73AE"/>
              </a:buClr>
              <a:buSzPct val="120000"/>
              <a:buFont typeface="Wingdings" charset="2"/>
              <a:buChar char=""/>
            </a:pPr>
            <a:r>
              <a:rPr lang="en-GB" sz="1900" b="0" strike="noStrike" spc="-1" dirty="0">
                <a:solidFill>
                  <a:srgbClr val="414141"/>
                </a:solidFill>
                <a:latin typeface="Century Gothic"/>
              </a:rPr>
              <a:t>Helping young people to stop smoking  is </a:t>
            </a:r>
            <a:r>
              <a:rPr lang="en-GB" sz="1900" b="1" strike="noStrike" spc="-1" dirty="0">
                <a:solidFill>
                  <a:srgbClr val="8C73AE"/>
                </a:solidFill>
                <a:latin typeface="Century Gothic"/>
              </a:rPr>
              <a:t>a life saving intervention </a:t>
            </a:r>
            <a:r>
              <a:rPr lang="en-GB" sz="1900" b="0" strike="noStrike" spc="-1" dirty="0">
                <a:solidFill>
                  <a:srgbClr val="414141"/>
                </a:solidFill>
                <a:latin typeface="Century Gothic"/>
              </a:rPr>
              <a:t>which starts </a:t>
            </a:r>
            <a:br>
              <a:rPr sz="1900" dirty="0"/>
            </a:br>
            <a:r>
              <a:rPr lang="en-GB" sz="1900" b="0" strike="noStrike" spc="-1" dirty="0">
                <a:solidFill>
                  <a:srgbClr val="414141"/>
                </a:solidFill>
                <a:latin typeface="Century Gothic"/>
              </a:rPr>
              <a:t>with creating an environment for stopping smoking</a:t>
            </a:r>
            <a:endParaRPr lang="en-GB" sz="1900" b="0" strike="noStrike" spc="-1" dirty="0">
              <a:solidFill>
                <a:srgbClr val="000000"/>
              </a:solidFill>
              <a:latin typeface="Arial"/>
            </a:endParaRPr>
          </a:p>
          <a:p>
            <a:pPr marL="266760" indent="-266760">
              <a:lnSpc>
                <a:spcPts val="2701"/>
              </a:lnSpc>
              <a:spcAft>
                <a:spcPts val="1500"/>
              </a:spcAft>
              <a:buClr>
                <a:srgbClr val="8C73AE"/>
              </a:buClr>
              <a:buSzPct val="120000"/>
              <a:buFont typeface="Wingdings" charset="2"/>
              <a:buChar char=""/>
            </a:pPr>
            <a:r>
              <a:rPr lang="en-GB" sz="1900" b="1" strike="noStrike" spc="-1" dirty="0">
                <a:solidFill>
                  <a:srgbClr val="8C73AE"/>
                </a:solidFill>
                <a:latin typeface="Century Gothic"/>
              </a:rPr>
              <a:t>Meeting young people where they are </a:t>
            </a:r>
            <a:r>
              <a:rPr lang="en-GB" sz="1900" b="0" strike="noStrike" spc="-1" dirty="0">
                <a:solidFill>
                  <a:srgbClr val="414141"/>
                </a:solidFill>
                <a:latin typeface="Century Gothic"/>
              </a:rPr>
              <a:t>and using skills and tools to help to change their perspective on smoking can enable them understand the benefits of quitting – both immediate and for the long term</a:t>
            </a:r>
            <a:endParaRPr lang="en-GB" sz="1900" b="0" strike="noStrike" spc="-1" dirty="0">
              <a:solidFill>
                <a:srgbClr val="000000"/>
              </a:solidFill>
              <a:latin typeface="Arial"/>
            </a:endParaRPr>
          </a:p>
          <a:p>
            <a:pPr marL="266760" indent="-266760">
              <a:lnSpc>
                <a:spcPts val="2701"/>
              </a:lnSpc>
              <a:spcAft>
                <a:spcPts val="1500"/>
              </a:spcAft>
              <a:buClr>
                <a:srgbClr val="8C73AE"/>
              </a:buClr>
              <a:buSzPct val="120000"/>
              <a:buFont typeface="Wingdings" charset="2"/>
              <a:buChar char=""/>
            </a:pPr>
            <a:r>
              <a:rPr lang="en-GB" sz="1900" b="0" strike="noStrike" spc="-1" dirty="0">
                <a:solidFill>
                  <a:srgbClr val="414141"/>
                </a:solidFill>
                <a:latin typeface="Century Gothic"/>
              </a:rPr>
              <a:t>Providing </a:t>
            </a:r>
            <a:r>
              <a:rPr lang="en-GB" sz="1900" b="1" strike="noStrike" spc="-1" dirty="0">
                <a:solidFill>
                  <a:srgbClr val="8C73AE"/>
                </a:solidFill>
                <a:latin typeface="Century Gothic"/>
              </a:rPr>
              <a:t>guidance and support </a:t>
            </a:r>
            <a:r>
              <a:rPr lang="en-GB" sz="1900" b="0" strike="noStrike" spc="-1" dirty="0">
                <a:solidFill>
                  <a:srgbClr val="414141"/>
                </a:solidFill>
                <a:latin typeface="Century Gothic"/>
              </a:rPr>
              <a:t>in a young person-centred way will engage them in the challenging process of becoming a non-smoking young person</a:t>
            </a:r>
            <a:endParaRPr lang="en-GB" sz="1900" b="0" strike="noStrike" spc="-1" dirty="0">
              <a:solidFill>
                <a:srgbClr val="000000"/>
              </a:solidFill>
              <a:latin typeface="Arial"/>
            </a:endParaRPr>
          </a:p>
          <a:p>
            <a:pPr marL="266760" indent="-266760">
              <a:lnSpc>
                <a:spcPts val="2701"/>
              </a:lnSpc>
              <a:spcAft>
                <a:spcPts val="1500"/>
              </a:spcAft>
              <a:buClr>
                <a:srgbClr val="8C73AE"/>
              </a:buClr>
              <a:buSzPct val="120000"/>
              <a:buFont typeface="Wingdings" charset="2"/>
              <a:buChar char=""/>
            </a:pPr>
            <a:r>
              <a:rPr lang="en-GB" sz="1900" b="0" strike="noStrike" spc="-1" dirty="0">
                <a:solidFill>
                  <a:srgbClr val="414141"/>
                </a:solidFill>
                <a:latin typeface="Century Gothic"/>
              </a:rPr>
              <a:t>Gaining the </a:t>
            </a:r>
            <a:r>
              <a:rPr lang="en-GB" sz="1900" b="1" strike="noStrike" spc="-1" dirty="0">
                <a:solidFill>
                  <a:srgbClr val="8C73AE"/>
                </a:solidFill>
                <a:latin typeface="Century Gothic"/>
              </a:rPr>
              <a:t>trust and confidence </a:t>
            </a:r>
            <a:r>
              <a:rPr lang="en-GB" sz="1900" b="0" strike="noStrike" spc="-1" dirty="0">
                <a:solidFill>
                  <a:srgbClr val="414141"/>
                </a:solidFill>
                <a:latin typeface="Century Gothic"/>
              </a:rPr>
              <a:t>of young people who have stopped smoking through this approach will encourage them to become </a:t>
            </a:r>
            <a:r>
              <a:rPr lang="en-GB" sz="1900" b="1" strike="noStrike" spc="-1" dirty="0">
                <a:solidFill>
                  <a:srgbClr val="8C73AE"/>
                </a:solidFill>
                <a:latin typeface="Century Gothic"/>
              </a:rPr>
              <a:t>role models </a:t>
            </a:r>
            <a:r>
              <a:rPr lang="en-GB" sz="1900" b="0" strike="noStrike" spc="-1" dirty="0">
                <a:solidFill>
                  <a:srgbClr val="414141"/>
                </a:solidFill>
                <a:latin typeface="Century Gothic"/>
              </a:rPr>
              <a:t>for other young people who want to quit and to help build a </a:t>
            </a:r>
            <a:r>
              <a:rPr lang="en-GB" sz="1900" b="1" strike="noStrike" spc="-1" dirty="0">
                <a:solidFill>
                  <a:srgbClr val="8C73AE"/>
                </a:solidFill>
                <a:latin typeface="Century Gothic"/>
              </a:rPr>
              <a:t>smoke-free environment </a:t>
            </a:r>
            <a:br>
              <a:rPr sz="1900" dirty="0"/>
            </a:br>
            <a:r>
              <a:rPr lang="en-GB" sz="1900" b="0" strike="noStrike" spc="-1" dirty="0">
                <a:solidFill>
                  <a:srgbClr val="414141"/>
                </a:solidFill>
                <a:latin typeface="Century Gothic"/>
              </a:rPr>
              <a:t>for the future</a:t>
            </a:r>
            <a:endParaRPr lang="en-GB" sz="1900" b="0" strike="noStrike" spc="-1" dirty="0">
              <a:solidFill>
                <a:srgbClr val="000000"/>
              </a:solidFill>
              <a:latin typeface="Arial"/>
            </a:endParaRPr>
          </a:p>
        </p:txBody>
      </p:sp>
      <p:sp>
        <p:nvSpPr>
          <p:cNvPr id="581"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Summary</a:t>
            </a:r>
            <a:endParaRPr lang="en-GB" sz="2800" b="0" strike="noStrike" spc="-1">
              <a:solidFill>
                <a:srgbClr val="000000"/>
              </a:solidFill>
              <a:latin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PlaceHolder 1"/>
          <p:cNvSpPr>
            <a:spLocks noGrp="1"/>
          </p:cNvSpPr>
          <p:nvPr>
            <p:ph/>
          </p:nvPr>
        </p:nvSpPr>
        <p:spPr>
          <a:xfrm>
            <a:off x="1163520" y="1401840"/>
            <a:ext cx="7147800" cy="5121720"/>
          </a:xfrm>
          <a:prstGeom prst="rect">
            <a:avLst/>
          </a:prstGeom>
          <a:noFill/>
          <a:ln w="0">
            <a:noFill/>
          </a:ln>
        </p:spPr>
        <p:txBody>
          <a:bodyPr lIns="90000" tIns="45000" rIns="90000" bIns="45000" anchor="t">
            <a:noAutofit/>
          </a:bodyPr>
          <a:lstStyle/>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Most young people do not smoke</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Not all young people are at equal risk of smoking</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Those in marginalised groups, looked after services, excluded or persistently absent from school are more at risk</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Those with mental health and/or behavioural problems have higher rates of smoking</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Smoking in young people is not necessarily daily or weekly but irregular smoking can still lead to dependence</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The desire to stop smoking is low due to the perceived ease of quitting in the future</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Understanding a young person’s perspective and individual needs will make support to stop more effective</a:t>
            </a:r>
            <a:endParaRPr lang="en-GB" sz="1800" b="0" strike="noStrike" spc="-1" dirty="0">
              <a:solidFill>
                <a:srgbClr val="000000"/>
              </a:solidFill>
              <a:latin typeface="Arial"/>
            </a:endParaRPr>
          </a:p>
        </p:txBody>
      </p:sp>
      <p:sp>
        <p:nvSpPr>
          <p:cNvPr id="348"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The facts and stats</a:t>
            </a:r>
            <a:endParaRPr lang="en-GB" sz="2800" b="0" strike="noStrike" spc="-1">
              <a:solidFill>
                <a:srgbClr val="000000"/>
              </a:solidFill>
              <a:latin typeface="Arial"/>
            </a:endParaRPr>
          </a:p>
        </p:txBody>
      </p:sp>
      <p:pic>
        <p:nvPicPr>
          <p:cNvPr id="349" name="Picture 2"/>
          <p:cNvPicPr/>
          <p:nvPr/>
        </p:nvPicPr>
        <p:blipFill>
          <a:blip r:embed="rId3"/>
          <a:stretch/>
        </p:blipFill>
        <p:spPr>
          <a:xfrm>
            <a:off x="8882640" y="1785960"/>
            <a:ext cx="2468880" cy="3506040"/>
          </a:xfrm>
          <a:prstGeom prst="rect">
            <a:avLst/>
          </a:prstGeom>
          <a:ln w="0">
            <a:noFill/>
          </a:ln>
          <a:effectLst>
            <a:outerShdw blurRad="317520" dist="63360" dir="5400000" algn="ctr" rotWithShape="0">
              <a:srgbClr val="000000">
                <a:alpha val="25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0" name="Picture 2"/>
          <p:cNvPicPr/>
          <p:nvPr/>
        </p:nvPicPr>
        <p:blipFill>
          <a:blip r:embed="rId3"/>
          <a:srcRect t="858" b="858"/>
          <a:stretch/>
        </p:blipFill>
        <p:spPr>
          <a:xfrm>
            <a:off x="7998480" y="1496880"/>
            <a:ext cx="3353040" cy="4084560"/>
          </a:xfrm>
          <a:prstGeom prst="rect">
            <a:avLst/>
          </a:prstGeom>
          <a:ln w="0">
            <a:noFill/>
          </a:ln>
        </p:spPr>
      </p:pic>
      <p:sp>
        <p:nvSpPr>
          <p:cNvPr id="351" name="PlaceHolder 1"/>
          <p:cNvSpPr>
            <a:spLocks noGrp="1"/>
          </p:cNvSpPr>
          <p:nvPr>
            <p:ph/>
          </p:nvPr>
        </p:nvSpPr>
        <p:spPr>
          <a:xfrm>
            <a:off x="1163520" y="1401840"/>
            <a:ext cx="6940080" cy="4730040"/>
          </a:xfrm>
          <a:prstGeom prst="rect">
            <a:avLst/>
          </a:prstGeom>
          <a:noFill/>
          <a:ln w="0">
            <a:noFill/>
          </a:ln>
        </p:spPr>
        <p:txBody>
          <a:bodyPr lIns="90000" tIns="45000" rIns="90000" bIns="45000" anchor="t">
            <a:noAutofit/>
          </a:bodyPr>
          <a:lstStyle/>
          <a:p>
            <a:pPr marL="266760" indent="-266760">
              <a:lnSpc>
                <a:spcPts val="2401"/>
              </a:lnSpc>
              <a:spcAft>
                <a:spcPts val="901"/>
              </a:spcAft>
              <a:buClr>
                <a:srgbClr val="8C73AE"/>
              </a:buClr>
              <a:buSzPct val="120000"/>
              <a:buFont typeface="Wingdings" charset="2"/>
              <a:buChar char=""/>
            </a:pPr>
            <a:r>
              <a:rPr lang="en-GB" sz="1800" b="0" strike="noStrike" spc="-1" dirty="0">
                <a:solidFill>
                  <a:srgbClr val="414141"/>
                </a:solidFill>
                <a:latin typeface="Century Gothic"/>
              </a:rPr>
              <a:t>Stopping smoking is a process often requiring several attempts – discussing smoking with young people is </a:t>
            </a:r>
            <a:br>
              <a:rPr sz="1800" dirty="0"/>
            </a:br>
            <a:r>
              <a:rPr lang="en-GB" sz="1800" b="0" strike="noStrike" spc="-1" dirty="0">
                <a:solidFill>
                  <a:srgbClr val="414141"/>
                </a:solidFill>
                <a:latin typeface="Century Gothic"/>
              </a:rPr>
              <a:t>a process of building trust</a:t>
            </a:r>
            <a:endParaRPr lang="en-GB" sz="1800" b="0" strike="noStrike" spc="-1" dirty="0">
              <a:solidFill>
                <a:srgbClr val="000000"/>
              </a:solidFill>
              <a:latin typeface="Arial"/>
            </a:endParaRPr>
          </a:p>
          <a:p>
            <a:pPr marL="266760" indent="-266760">
              <a:lnSpc>
                <a:spcPts val="2401"/>
              </a:lnSpc>
              <a:spcAft>
                <a:spcPts val="901"/>
              </a:spcAft>
              <a:buClr>
                <a:srgbClr val="8C73AE"/>
              </a:buClr>
              <a:buSzPct val="120000"/>
              <a:buFont typeface="Wingdings" charset="2"/>
              <a:buChar char=""/>
            </a:pPr>
            <a:r>
              <a:rPr lang="en-GB" sz="1800" b="0" strike="noStrike" spc="-1" dirty="0">
                <a:solidFill>
                  <a:srgbClr val="414141"/>
                </a:solidFill>
                <a:latin typeface="Century Gothic"/>
              </a:rPr>
              <a:t>Nicotine replacement therapy (NRT) is </a:t>
            </a:r>
            <a:r>
              <a:rPr lang="en-GB" sz="1900" b="0" strike="noStrike" spc="-1" dirty="0">
                <a:solidFill>
                  <a:srgbClr val="414141"/>
                </a:solidFill>
                <a:latin typeface="Century Gothic"/>
              </a:rPr>
              <a:t>available for </a:t>
            </a:r>
            <a:br>
              <a:rPr sz="1900" dirty="0"/>
            </a:br>
            <a:r>
              <a:rPr lang="en-GB" sz="1900" b="0" strike="noStrike" spc="-1" dirty="0">
                <a:solidFill>
                  <a:srgbClr val="414141"/>
                </a:solidFill>
                <a:latin typeface="Century Gothic"/>
              </a:rPr>
              <a:t>those aged 12 and over</a:t>
            </a:r>
            <a:r>
              <a:rPr lang="en-GB" sz="1800" b="0" strike="noStrike" spc="-1" dirty="0">
                <a:solidFill>
                  <a:srgbClr val="414141"/>
                </a:solidFill>
                <a:latin typeface="Century Gothic"/>
              </a:rPr>
              <a:t>. Vapes are not a primary </a:t>
            </a:r>
            <a:br>
              <a:rPr sz="1800" dirty="0"/>
            </a:br>
            <a:r>
              <a:rPr lang="en-GB" sz="1800" b="0" strike="noStrike" spc="-1" dirty="0">
                <a:solidFill>
                  <a:srgbClr val="414141"/>
                </a:solidFill>
                <a:latin typeface="Century Gothic"/>
              </a:rPr>
              <a:t>stop smoking aid for young people</a:t>
            </a:r>
            <a:endParaRPr lang="en-GB" sz="1800" b="0" strike="noStrike" spc="-1" dirty="0">
              <a:solidFill>
                <a:srgbClr val="000000"/>
              </a:solidFill>
              <a:latin typeface="Arial"/>
            </a:endParaRPr>
          </a:p>
          <a:p>
            <a:pPr marL="266760" indent="-266760">
              <a:lnSpc>
                <a:spcPts val="2401"/>
              </a:lnSpc>
              <a:spcAft>
                <a:spcPts val="901"/>
              </a:spcAft>
              <a:buClr>
                <a:srgbClr val="8C73AE"/>
              </a:buClr>
              <a:buSzPct val="120000"/>
              <a:buFont typeface="Wingdings" charset="2"/>
              <a:buChar char=""/>
            </a:pPr>
            <a:r>
              <a:rPr lang="en-GB" sz="1800" b="0" strike="noStrike" spc="-1" dirty="0">
                <a:solidFill>
                  <a:srgbClr val="414141"/>
                </a:solidFill>
                <a:latin typeface="Century Gothic"/>
              </a:rPr>
              <a:t>Every day in England around 280 under 16-year-olds </a:t>
            </a:r>
            <a:br>
              <a:rPr sz="1800" dirty="0"/>
            </a:br>
            <a:r>
              <a:rPr lang="en-GB" sz="1800" b="0" strike="noStrike" spc="-1" dirty="0">
                <a:solidFill>
                  <a:srgbClr val="414141"/>
                </a:solidFill>
                <a:latin typeface="Century Gothic"/>
              </a:rPr>
              <a:t>start smoking</a:t>
            </a:r>
            <a:endParaRPr lang="en-GB" sz="1800" b="0" strike="noStrike" spc="-1" dirty="0">
              <a:solidFill>
                <a:srgbClr val="000000"/>
              </a:solidFill>
              <a:latin typeface="Arial"/>
            </a:endParaRPr>
          </a:p>
          <a:p>
            <a:pPr marL="266760" indent="-266760">
              <a:lnSpc>
                <a:spcPts val="2401"/>
              </a:lnSpc>
              <a:spcAft>
                <a:spcPts val="901"/>
              </a:spcAft>
              <a:buClr>
                <a:srgbClr val="8C73AE"/>
              </a:buClr>
              <a:buSzPct val="120000"/>
              <a:buFont typeface="Wingdings" charset="2"/>
              <a:buChar char=""/>
            </a:pPr>
            <a:r>
              <a:rPr lang="en-GB" sz="1800" b="0" strike="noStrike" spc="-1" dirty="0">
                <a:solidFill>
                  <a:srgbClr val="414141"/>
                </a:solidFill>
                <a:latin typeface="Century Gothic"/>
              </a:rPr>
              <a:t>Prevention and cessation are benefited by creating smoke free places</a:t>
            </a:r>
            <a:endParaRPr lang="en-GB" sz="1800" b="0" strike="noStrike" spc="-1" dirty="0">
              <a:solidFill>
                <a:srgbClr val="000000"/>
              </a:solidFill>
              <a:latin typeface="Arial"/>
            </a:endParaRPr>
          </a:p>
          <a:p>
            <a:pPr marL="266760" indent="-266760">
              <a:lnSpc>
                <a:spcPts val="2401"/>
              </a:lnSpc>
              <a:spcAft>
                <a:spcPts val="901"/>
              </a:spcAft>
              <a:buClr>
                <a:srgbClr val="8C73AE"/>
              </a:buClr>
              <a:buSzPct val="120000"/>
              <a:buFont typeface="Wingdings" charset="2"/>
              <a:buChar char=""/>
            </a:pPr>
            <a:r>
              <a:rPr lang="en-GB" sz="1800" b="0" strike="noStrike" spc="-1" dirty="0">
                <a:solidFill>
                  <a:srgbClr val="414141"/>
                </a:solidFill>
                <a:latin typeface="Century Gothic"/>
              </a:rPr>
              <a:t>If a young person uses both cigarettes and vapes, </a:t>
            </a:r>
            <a:br>
              <a:rPr sz="1800" dirty="0"/>
            </a:br>
            <a:r>
              <a:rPr lang="en-GB" sz="1800" b="0" strike="noStrike" spc="-1" dirty="0">
                <a:solidFill>
                  <a:srgbClr val="414141"/>
                </a:solidFill>
                <a:latin typeface="Century Gothic"/>
              </a:rPr>
              <a:t>the focus should be on stopping cigarettes first</a:t>
            </a:r>
            <a:endParaRPr lang="en-GB" sz="1800" b="0" strike="noStrike" spc="-1" dirty="0">
              <a:solidFill>
                <a:srgbClr val="000000"/>
              </a:solidFill>
              <a:latin typeface="Arial"/>
            </a:endParaRPr>
          </a:p>
        </p:txBody>
      </p:sp>
      <p:sp>
        <p:nvSpPr>
          <p:cNvPr id="352"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The facts and stats</a:t>
            </a:r>
            <a:endParaRPr lang="en-GB" sz="2800" b="0" strike="noStrike" spc="-1">
              <a:solidFill>
                <a:srgbClr val="000000"/>
              </a:solidFill>
              <a:latin typeface="Arial"/>
            </a:endParaRPr>
          </a:p>
        </p:txBody>
      </p:sp>
      <p:sp>
        <p:nvSpPr>
          <p:cNvPr id="353" name="TextBox 1"/>
          <p:cNvSpPr/>
          <p:nvPr/>
        </p:nvSpPr>
        <p:spPr>
          <a:xfrm>
            <a:off x="1163520" y="6207840"/>
            <a:ext cx="8642520" cy="394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GB" sz="2000" b="1" i="1" strike="noStrike" spc="-1" dirty="0">
                <a:solidFill>
                  <a:srgbClr val="8C73AE"/>
                </a:solidFill>
                <a:latin typeface="Century Gothic"/>
                <a:ea typeface="DejaVu Sans"/>
              </a:rPr>
              <a:t>Helping a young person to stop smoking is a life-saving intervention</a:t>
            </a:r>
            <a:endParaRPr lang="en-GB" sz="2000" b="0" strike="noStrike" spc="-1" dirty="0">
              <a:solidFill>
                <a:srgbClr val="000000"/>
              </a:solidFill>
              <a:latin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6C135-37CE-B1CC-6E58-C3C4A8178E69}"/>
            </a:ext>
          </a:extLst>
        </p:cNvPr>
        <p:cNvGrpSpPr/>
        <p:nvPr/>
      </p:nvGrpSpPr>
      <p:grpSpPr>
        <a:xfrm>
          <a:off x="0" y="0"/>
          <a:ext cx="0" cy="0"/>
          <a:chOff x="0" y="0"/>
          <a:chExt cx="0" cy="0"/>
        </a:xfrm>
      </p:grpSpPr>
      <p:sp>
        <p:nvSpPr>
          <p:cNvPr id="351" name="PlaceHolder 1">
            <a:extLst>
              <a:ext uri="{FF2B5EF4-FFF2-40B4-BE49-F238E27FC236}">
                <a16:creationId xmlns:a16="http://schemas.microsoft.com/office/drawing/2014/main" id="{B7996191-2AB0-1E01-9A74-54F1F4FA1076}"/>
              </a:ext>
            </a:extLst>
          </p:cNvPr>
          <p:cNvSpPr>
            <a:spLocks noGrp="1"/>
          </p:cNvSpPr>
          <p:nvPr>
            <p:ph/>
          </p:nvPr>
        </p:nvSpPr>
        <p:spPr>
          <a:xfrm>
            <a:off x="1163520" y="1401840"/>
            <a:ext cx="6178184" cy="4730040"/>
          </a:xfrm>
          <a:prstGeom prst="rect">
            <a:avLst/>
          </a:prstGeom>
          <a:noFill/>
          <a:ln w="0">
            <a:noFill/>
          </a:ln>
        </p:spPr>
        <p:txBody>
          <a:bodyPr lIns="90000" tIns="45000" rIns="90000" bIns="45000" anchor="t">
            <a:noAutofit/>
          </a:bodyPr>
          <a:lstStyle/>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Most adults who smoke started as teenagers</a:t>
            </a:r>
          </a:p>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Young people are four times more likely to start </a:t>
            </a:r>
            <a:br>
              <a:rPr lang="en-US" sz="1800" b="0" strike="noStrike" spc="-1" dirty="0">
                <a:solidFill>
                  <a:srgbClr val="414141"/>
                </a:solidFill>
                <a:latin typeface="Century Gothic"/>
              </a:rPr>
            </a:br>
            <a:r>
              <a:rPr lang="en-US" sz="1800" b="0" strike="noStrike" spc="-1" dirty="0">
                <a:solidFill>
                  <a:srgbClr val="414141"/>
                </a:solidFill>
                <a:latin typeface="Century Gothic"/>
              </a:rPr>
              <a:t>if exposed to smoking at home </a:t>
            </a:r>
          </a:p>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Peer influence is another factor in young people starting smoking</a:t>
            </a:r>
          </a:p>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The reasons they start are not always the same </a:t>
            </a:r>
            <a:br>
              <a:rPr lang="en-US" sz="1800" b="0" strike="noStrike" spc="-1" dirty="0">
                <a:solidFill>
                  <a:srgbClr val="414141"/>
                </a:solidFill>
                <a:latin typeface="Century Gothic"/>
              </a:rPr>
            </a:br>
            <a:r>
              <a:rPr lang="en-US" sz="1800" b="0" strike="noStrike" spc="-1" dirty="0">
                <a:solidFill>
                  <a:srgbClr val="414141"/>
                </a:solidFill>
                <a:latin typeface="Century Gothic"/>
              </a:rPr>
              <a:t>as why they continue to smoke</a:t>
            </a:r>
          </a:p>
          <a:p>
            <a:pPr marL="266760" indent="-266760">
              <a:lnSpc>
                <a:spcPts val="2401"/>
              </a:lnSpc>
              <a:spcAft>
                <a:spcPts val="901"/>
              </a:spcAft>
              <a:buClr>
                <a:srgbClr val="8C73AE"/>
              </a:buClr>
              <a:buSzPct val="120000"/>
              <a:buFont typeface="Wingdings" charset="2"/>
              <a:buChar char=""/>
            </a:pPr>
            <a:r>
              <a:rPr lang="en-US" sz="1800" b="0" strike="noStrike" spc="-1" dirty="0">
                <a:solidFill>
                  <a:srgbClr val="414141"/>
                </a:solidFill>
                <a:latin typeface="Century Gothic"/>
              </a:rPr>
              <a:t>Factors such as ease of getting cigarettes, </a:t>
            </a:r>
            <a:br>
              <a:rPr lang="en-US" sz="1800" b="0" strike="noStrike" spc="-1" dirty="0">
                <a:solidFill>
                  <a:srgbClr val="414141"/>
                </a:solidFill>
                <a:latin typeface="Century Gothic"/>
              </a:rPr>
            </a:br>
            <a:r>
              <a:rPr lang="en-US" sz="1800" b="0" strike="noStrike" spc="-1" dirty="0">
                <a:solidFill>
                  <a:srgbClr val="414141"/>
                </a:solidFill>
                <a:latin typeface="Century Gothic"/>
              </a:rPr>
              <a:t>socio-economic status, adverse childhood experiences, exposure to tobacco marketing, depiction of smoking in films, TV, social and other media, influence the decision to smoke</a:t>
            </a:r>
          </a:p>
        </p:txBody>
      </p:sp>
      <p:sp>
        <p:nvSpPr>
          <p:cNvPr id="352" name="PlaceHolder 2">
            <a:extLst>
              <a:ext uri="{FF2B5EF4-FFF2-40B4-BE49-F238E27FC236}">
                <a16:creationId xmlns:a16="http://schemas.microsoft.com/office/drawing/2014/main" id="{81A1410A-73C4-F426-C74B-454374AE1F8C}"/>
              </a:ext>
            </a:extLst>
          </p:cNvPr>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The facts and stats</a:t>
            </a:r>
            <a:endParaRPr lang="en-GB" sz="2800" b="0" strike="noStrike" spc="-1">
              <a:solidFill>
                <a:srgbClr val="000000"/>
              </a:solidFill>
              <a:latin typeface="Arial"/>
            </a:endParaRPr>
          </a:p>
        </p:txBody>
      </p:sp>
      <p:grpSp>
        <p:nvGrpSpPr>
          <p:cNvPr id="5" name="Group 7">
            <a:extLst>
              <a:ext uri="{FF2B5EF4-FFF2-40B4-BE49-F238E27FC236}">
                <a16:creationId xmlns:a16="http://schemas.microsoft.com/office/drawing/2014/main" id="{2BE72417-1FBD-3D44-0F2B-B2D40A145AF1}"/>
              </a:ext>
            </a:extLst>
          </p:cNvPr>
          <p:cNvGrpSpPr/>
          <p:nvPr/>
        </p:nvGrpSpPr>
        <p:grpSpPr>
          <a:xfrm>
            <a:off x="7998480" y="1496880"/>
            <a:ext cx="3353040" cy="4084560"/>
            <a:chOff x="7998480" y="1496880"/>
            <a:chExt cx="3353040" cy="4084560"/>
          </a:xfrm>
        </p:grpSpPr>
        <p:pic>
          <p:nvPicPr>
            <p:cNvPr id="6" name="Picture 1">
              <a:extLst>
                <a:ext uri="{FF2B5EF4-FFF2-40B4-BE49-F238E27FC236}">
                  <a16:creationId xmlns:a16="http://schemas.microsoft.com/office/drawing/2014/main" id="{EA10FFD1-3C79-7E34-6154-C8C7DC737E6A}"/>
                </a:ext>
              </a:extLst>
            </p:cNvPr>
            <p:cNvPicPr/>
            <p:nvPr/>
          </p:nvPicPr>
          <p:blipFill>
            <a:blip r:embed="rId3"/>
            <a:stretch/>
          </p:blipFill>
          <p:spPr>
            <a:xfrm>
              <a:off x="8004240" y="1496880"/>
              <a:ext cx="3341880" cy="1879560"/>
            </a:xfrm>
            <a:prstGeom prst="rect">
              <a:avLst/>
            </a:prstGeom>
            <a:ln w="0">
              <a:noFill/>
            </a:ln>
          </p:spPr>
        </p:pic>
        <p:sp>
          <p:nvSpPr>
            <p:cNvPr id="7" name="TextBox 6">
              <a:extLst>
                <a:ext uri="{FF2B5EF4-FFF2-40B4-BE49-F238E27FC236}">
                  <a16:creationId xmlns:a16="http://schemas.microsoft.com/office/drawing/2014/main" id="{AA5BB14C-2D3B-7445-BCED-746315E879DA}"/>
                </a:ext>
              </a:extLst>
            </p:cNvPr>
            <p:cNvSpPr/>
            <p:nvPr/>
          </p:nvSpPr>
          <p:spPr>
            <a:xfrm>
              <a:off x="7998480" y="3365280"/>
              <a:ext cx="3353040" cy="2216160"/>
            </a:xfrm>
            <a:prstGeom prst="rect">
              <a:avLst/>
            </a:prstGeom>
            <a:solidFill>
              <a:schemeClr val="accent4">
                <a:lumMod val="75000"/>
              </a:schemeClr>
            </a:solidFill>
            <a:ln w="0">
              <a:noFill/>
            </a:ln>
          </p:spPr>
          <p:style>
            <a:lnRef idx="0">
              <a:scrgbClr r="0" g="0" b="0"/>
            </a:lnRef>
            <a:fillRef idx="0">
              <a:scrgbClr r="0" g="0" b="0"/>
            </a:fillRef>
            <a:effectRef idx="0">
              <a:scrgbClr r="0" g="0" b="0"/>
            </a:effectRef>
            <a:fontRef idx="minor"/>
          </p:style>
          <p:txBody>
            <a:bodyPr lIns="90000" tIns="45000" rIns="90000" bIns="180000" anchor="ctr">
              <a:noAutofit/>
            </a:bodyPr>
            <a:lstStyle/>
            <a:p>
              <a:pPr algn="ctr">
                <a:lnSpc>
                  <a:spcPts val="2999"/>
                </a:lnSpc>
              </a:pPr>
              <a:r>
                <a:rPr lang="en-GB" sz="2200" b="1" i="1" strike="noStrike" spc="-1" dirty="0">
                  <a:solidFill>
                    <a:srgbClr val="FFFFFF"/>
                  </a:solidFill>
                  <a:latin typeface="Century Gothic"/>
                  <a:ea typeface="DejaVu Sans"/>
                </a:rPr>
                <a:t>“Young people </a:t>
              </a:r>
              <a:br>
                <a:rPr sz="2200" dirty="0"/>
              </a:br>
              <a:r>
                <a:rPr lang="en-GB" sz="2200" b="1" i="1" strike="noStrike" spc="-1" dirty="0">
                  <a:solidFill>
                    <a:srgbClr val="FFFFFF"/>
                  </a:solidFill>
                  <a:latin typeface="Century Gothic"/>
                  <a:ea typeface="DejaVu Sans"/>
                </a:rPr>
                <a:t>have an invincible desire to search </a:t>
              </a:r>
              <a:br>
                <a:rPr sz="2200" dirty="0"/>
              </a:br>
              <a:r>
                <a:rPr lang="en-GB" sz="2200" b="1" i="1" strike="noStrike" spc="-1" dirty="0">
                  <a:solidFill>
                    <a:srgbClr val="FFFFFF"/>
                  </a:solidFill>
                  <a:latin typeface="Century Gothic"/>
                  <a:ea typeface="DejaVu Sans"/>
                </a:rPr>
                <a:t>for pleasure”</a:t>
              </a:r>
              <a:endParaRPr lang="en-GB" sz="2200" b="0" strike="noStrike" spc="-1" dirty="0">
                <a:solidFill>
                  <a:srgbClr val="000000"/>
                </a:solidFill>
                <a:latin typeface="Arial"/>
              </a:endParaRPr>
            </a:p>
          </p:txBody>
        </p:sp>
      </p:grpSp>
    </p:spTree>
    <p:extLst>
      <p:ext uri="{BB962C8B-B14F-4D97-AF65-F5344CB8AC3E}">
        <p14:creationId xmlns:p14="http://schemas.microsoft.com/office/powerpoint/2010/main" val="1048265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PlaceHolder 1"/>
          <p:cNvSpPr>
            <a:spLocks noGrp="1"/>
          </p:cNvSpPr>
          <p:nvPr>
            <p:ph/>
          </p:nvPr>
        </p:nvSpPr>
        <p:spPr>
          <a:xfrm>
            <a:off x="1163520" y="1401840"/>
            <a:ext cx="9864360" cy="4947480"/>
          </a:xfrm>
          <a:prstGeom prst="rect">
            <a:avLst/>
          </a:prstGeom>
          <a:noFill/>
          <a:ln w="0">
            <a:noFill/>
          </a:ln>
        </p:spPr>
        <p:txBody>
          <a:bodyPr lIns="90000" tIns="45000" rIns="90000" bIns="45000" anchor="t">
            <a:noAutofit/>
          </a:bodyPr>
          <a:lstStyle/>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The younger the age of smoking initiation the greater likelihood </a:t>
            </a:r>
            <a:br>
              <a:rPr sz="1800" dirty="0"/>
            </a:br>
            <a:r>
              <a:rPr lang="en-GB" sz="1800" b="0" strike="noStrike" spc="-1" dirty="0">
                <a:solidFill>
                  <a:srgbClr val="414141"/>
                </a:solidFill>
                <a:latin typeface="Century Gothic"/>
              </a:rPr>
              <a:t>of high dependency, lower chances of stopping and higher mortality </a:t>
            </a:r>
            <a:br>
              <a:rPr sz="1800" dirty="0"/>
            </a:br>
            <a:r>
              <a:rPr lang="en-GB" sz="1800" b="0" strike="noStrike" spc="-1" dirty="0">
                <a:solidFill>
                  <a:srgbClr val="414141"/>
                </a:solidFill>
                <a:latin typeface="Century Gothic"/>
              </a:rPr>
              <a:t>and morbidity</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Young people’s respiratory health is immediately vulnerable making them two to </a:t>
            </a:r>
            <a:br>
              <a:rPr sz="1800" dirty="0"/>
            </a:br>
            <a:r>
              <a:rPr lang="en-GB" sz="1800" b="0" strike="noStrike" spc="-1" dirty="0">
                <a:solidFill>
                  <a:srgbClr val="414141"/>
                </a:solidFill>
                <a:latin typeface="Century Gothic"/>
              </a:rPr>
              <a:t>six times more susceptible to coughs, wheeziness and shortness of breath</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Smoking at a young age can impair lung growth and reduce lung function</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The toxins in cigarettes and the carbon monoxide and tar from smoking </a:t>
            </a:r>
            <a:br>
              <a:rPr sz="1800" dirty="0"/>
            </a:br>
            <a:r>
              <a:rPr lang="en-GB" sz="1800" b="0" strike="noStrike" spc="-1" dirty="0">
                <a:solidFill>
                  <a:srgbClr val="414141"/>
                </a:solidFill>
                <a:latin typeface="Century Gothic"/>
              </a:rPr>
              <a:t>are the most harmful elements</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There is no data on any clinical effects of nicotine in humans and </a:t>
            </a:r>
            <a:br>
              <a:rPr sz="1800" dirty="0"/>
            </a:br>
            <a:r>
              <a:rPr lang="en-GB" sz="1800" b="0" strike="noStrike" spc="-1" dirty="0">
                <a:solidFill>
                  <a:srgbClr val="414141"/>
                </a:solidFill>
                <a:latin typeface="Century Gothic"/>
              </a:rPr>
              <a:t>the use of nicotine replacement therapy is licenced for use by young </a:t>
            </a:r>
            <a:br>
              <a:rPr sz="1800" dirty="0"/>
            </a:br>
            <a:r>
              <a:rPr lang="en-GB" sz="1800" b="0" strike="noStrike" spc="-1" dirty="0">
                <a:solidFill>
                  <a:srgbClr val="414141"/>
                </a:solidFill>
                <a:latin typeface="Century Gothic"/>
              </a:rPr>
              <a:t>people aged 12+</a:t>
            </a:r>
            <a:endParaRPr lang="en-GB" sz="1800" b="0" strike="noStrike" spc="-1" dirty="0">
              <a:solidFill>
                <a:srgbClr val="000000"/>
              </a:solidFill>
              <a:latin typeface="Arial"/>
            </a:endParaRPr>
          </a:p>
          <a:p>
            <a:pPr marL="266760" indent="-266760">
              <a:lnSpc>
                <a:spcPts val="2500"/>
              </a:lnSpc>
              <a:spcBef>
                <a:spcPts val="800"/>
              </a:spcBef>
              <a:spcAft>
                <a:spcPts val="800"/>
              </a:spcAft>
              <a:buClr>
                <a:srgbClr val="8C73AE"/>
              </a:buClr>
              <a:buSzPct val="120000"/>
              <a:buFont typeface="Wingdings" charset="2"/>
              <a:buChar char=""/>
            </a:pPr>
            <a:r>
              <a:rPr lang="en-GB" sz="1800" b="0" strike="noStrike" spc="-1" dirty="0">
                <a:solidFill>
                  <a:srgbClr val="414141"/>
                </a:solidFill>
                <a:latin typeface="Century Gothic"/>
              </a:rPr>
              <a:t>But </a:t>
            </a:r>
            <a:r>
              <a:rPr lang="en-GB" sz="1800" b="1" strike="noStrike" spc="-1" dirty="0">
                <a:solidFill>
                  <a:srgbClr val="8C73AE"/>
                </a:solidFill>
                <a:latin typeface="Century Gothic"/>
              </a:rPr>
              <a:t>nicotine is an addictive substance </a:t>
            </a:r>
            <a:r>
              <a:rPr lang="en-GB" sz="1800" b="0" strike="noStrike" spc="-1" dirty="0">
                <a:solidFill>
                  <a:srgbClr val="414141"/>
                </a:solidFill>
                <a:latin typeface="Century Gothic"/>
              </a:rPr>
              <a:t>and young people can become </a:t>
            </a:r>
            <a:br>
              <a:rPr sz="1800" dirty="0"/>
            </a:br>
            <a:r>
              <a:rPr lang="en-GB" sz="1800" b="0" strike="noStrike" spc="-1" dirty="0">
                <a:solidFill>
                  <a:srgbClr val="414141"/>
                </a:solidFill>
                <a:latin typeface="Century Gothic"/>
              </a:rPr>
              <a:t>addicted to nicotine even before daily smoking</a:t>
            </a:r>
            <a:endParaRPr lang="en-GB" sz="1800" b="0" strike="noStrike" spc="-1" dirty="0">
              <a:solidFill>
                <a:srgbClr val="000000"/>
              </a:solidFill>
              <a:latin typeface="Arial"/>
            </a:endParaRPr>
          </a:p>
          <a:p>
            <a:pPr indent="0">
              <a:lnSpc>
                <a:spcPts val="2500"/>
              </a:lnSpc>
              <a:spcAft>
                <a:spcPts val="799"/>
              </a:spcAft>
              <a:buNone/>
              <a:tabLst>
                <a:tab pos="0" algn="l"/>
              </a:tabLst>
            </a:pPr>
            <a:endParaRPr lang="en-GB" sz="1800" b="0" strike="noStrike" spc="-1" dirty="0">
              <a:solidFill>
                <a:srgbClr val="000000"/>
              </a:solidFill>
              <a:latin typeface="Arial"/>
            </a:endParaRPr>
          </a:p>
        </p:txBody>
      </p:sp>
      <p:sp>
        <p:nvSpPr>
          <p:cNvPr id="360" name="PlaceHolder 2"/>
          <p:cNvSpPr>
            <a:spLocks noGrp="1"/>
          </p:cNvSpPr>
          <p:nvPr>
            <p:ph type="title"/>
          </p:nvPr>
        </p:nvSpPr>
        <p:spPr>
          <a:xfrm>
            <a:off x="1163520" y="452880"/>
            <a:ext cx="10188000" cy="1042920"/>
          </a:xfrm>
          <a:prstGeom prst="rect">
            <a:avLst/>
          </a:prstGeom>
          <a:noFill/>
          <a:ln w="0">
            <a:noFill/>
          </a:ln>
        </p:spPr>
        <p:txBody>
          <a:bodyPr lIns="90000" tIns="45000" rIns="90000" bIns="45000" anchor="ctr">
            <a:noAutofit/>
          </a:bodyPr>
          <a:lstStyle/>
          <a:p>
            <a:pPr indent="0">
              <a:lnSpc>
                <a:spcPts val="3200"/>
              </a:lnSpc>
              <a:buNone/>
              <a:tabLst>
                <a:tab pos="0" algn="l"/>
              </a:tabLst>
            </a:pPr>
            <a:r>
              <a:rPr lang="en-GB" sz="2800" b="1" strike="noStrike" spc="-1">
                <a:solidFill>
                  <a:schemeClr val="accent4"/>
                </a:solidFill>
                <a:latin typeface="Century Gothic"/>
              </a:rPr>
              <a:t>Effects of smoking on young people’s health</a:t>
            </a:r>
            <a:endParaRPr lang="en-GB" sz="2800" b="0" strike="noStrike" spc="-1">
              <a:solidFill>
                <a:srgbClr val="000000"/>
              </a:solidFill>
              <a:latin typeface="Arial"/>
            </a:endParaRPr>
          </a:p>
        </p:txBody>
      </p:sp>
      <p:pic>
        <p:nvPicPr>
          <p:cNvPr id="361" name="Picture 3"/>
          <p:cNvPicPr/>
          <p:nvPr/>
        </p:nvPicPr>
        <p:blipFill>
          <a:blip r:embed="rId3"/>
          <a:stretch/>
        </p:blipFill>
        <p:spPr>
          <a:xfrm>
            <a:off x="9837000" y="540360"/>
            <a:ext cx="1619640" cy="1619640"/>
          </a:xfrm>
          <a:prstGeom prst="rect">
            <a:avLst/>
          </a:prstGeom>
          <a:ln w="0">
            <a:noFill/>
          </a:ln>
          <a:effectLst>
            <a:outerShdw blurRad="317520" dist="63360" dir="5400000" algn="ctr" rotWithShape="0">
              <a:srgbClr val="000000">
                <a:alpha val="25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ext Placeholder 2"/>
          <p:cNvSpPr/>
          <p:nvPr/>
        </p:nvSpPr>
        <p:spPr>
          <a:xfrm>
            <a:off x="1523880" y="287640"/>
            <a:ext cx="9143280" cy="815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ts val="3501"/>
              </a:lnSpc>
              <a:spcBef>
                <a:spcPts val="499"/>
              </a:spcBef>
              <a:spcAft>
                <a:spcPts val="1500"/>
              </a:spcAft>
              <a:tabLst>
                <a:tab pos="0" algn="l"/>
              </a:tabLst>
            </a:pPr>
            <a:r>
              <a:rPr lang="en-US" sz="2800" b="1" strike="noStrike" spc="-1">
                <a:solidFill>
                  <a:srgbClr val="FFFFFF"/>
                </a:solidFill>
                <a:latin typeface="Century Gothic"/>
                <a:ea typeface="Geneva"/>
              </a:rPr>
              <a:t>What is in a cigarette?</a:t>
            </a:r>
            <a:endParaRPr lang="en-GB" sz="2800" b="0" strike="noStrike" spc="-1">
              <a:solidFill>
                <a:srgbClr val="000000"/>
              </a:solidFill>
              <a:latin typeface="Arial"/>
            </a:endParaRPr>
          </a:p>
        </p:txBody>
      </p:sp>
      <p:sp>
        <p:nvSpPr>
          <p:cNvPr id="363" name="Text Placeholder 2"/>
          <p:cNvSpPr/>
          <p:nvPr/>
        </p:nvSpPr>
        <p:spPr>
          <a:xfrm>
            <a:off x="1523880" y="5084280"/>
            <a:ext cx="9143280" cy="1261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ts val="2599"/>
              </a:lnSpc>
              <a:tabLst>
                <a:tab pos="0" algn="l"/>
              </a:tabLst>
            </a:pPr>
            <a:r>
              <a:rPr lang="en-US" sz="1700" b="1" strike="noStrike" spc="-1">
                <a:solidFill>
                  <a:srgbClr val="FFFFFF"/>
                </a:solidFill>
                <a:latin typeface="Century Gothic"/>
                <a:ea typeface="Geneva"/>
              </a:rPr>
              <a:t>Carbon monoxide</a:t>
            </a:r>
            <a:r>
              <a:rPr lang="en-US" sz="1700" b="0" strike="noStrike" spc="-1">
                <a:solidFill>
                  <a:srgbClr val="FFFFFF"/>
                </a:solidFill>
                <a:latin typeface="Century Gothic"/>
                <a:ea typeface="Geneva"/>
              </a:rPr>
              <a:t> – poison gas from smoking tobacco</a:t>
            </a:r>
            <a:endParaRPr lang="en-GB" sz="1700" b="0" strike="noStrike" spc="-1">
              <a:solidFill>
                <a:srgbClr val="000000"/>
              </a:solidFill>
              <a:latin typeface="Arial"/>
            </a:endParaRPr>
          </a:p>
          <a:p>
            <a:pPr algn="ctr">
              <a:lnSpc>
                <a:spcPts val="2599"/>
              </a:lnSpc>
              <a:tabLst>
                <a:tab pos="0" algn="l"/>
              </a:tabLst>
            </a:pPr>
            <a:r>
              <a:rPr lang="en-US" sz="1700" b="1" strike="noStrike" spc="-1">
                <a:solidFill>
                  <a:srgbClr val="FFFFFF"/>
                </a:solidFill>
                <a:latin typeface="Century Gothic"/>
                <a:ea typeface="Geneva"/>
              </a:rPr>
              <a:t>Tar</a:t>
            </a:r>
            <a:r>
              <a:rPr lang="en-US" sz="1700" b="0" strike="noStrike" spc="-1">
                <a:solidFill>
                  <a:srgbClr val="FFFFFF"/>
                </a:solidFill>
                <a:latin typeface="Century Gothic"/>
                <a:ea typeface="Geneva"/>
              </a:rPr>
              <a:t> – thick, sticky substance </a:t>
            </a:r>
            <a:endParaRPr lang="en-GB" sz="1700" b="0" strike="noStrike" spc="-1">
              <a:solidFill>
                <a:srgbClr val="000000"/>
              </a:solidFill>
              <a:latin typeface="Arial"/>
            </a:endParaRPr>
          </a:p>
          <a:p>
            <a:pPr algn="ctr">
              <a:lnSpc>
                <a:spcPts val="2599"/>
              </a:lnSpc>
              <a:tabLst>
                <a:tab pos="0" algn="l"/>
              </a:tabLst>
            </a:pPr>
            <a:r>
              <a:rPr lang="en-US" sz="1700" b="1" strike="noStrike" spc="-1">
                <a:solidFill>
                  <a:srgbClr val="FFFFFF"/>
                </a:solidFill>
                <a:latin typeface="Century Gothic"/>
                <a:ea typeface="Geneva"/>
              </a:rPr>
              <a:t>Nicotine</a:t>
            </a:r>
            <a:r>
              <a:rPr lang="en-US" sz="1700" b="0" strike="noStrike" spc="-1">
                <a:solidFill>
                  <a:srgbClr val="FFFFFF"/>
                </a:solidFill>
                <a:latin typeface="Century Gothic"/>
                <a:ea typeface="Geneva"/>
              </a:rPr>
              <a:t> – addictive but not harmful  </a:t>
            </a:r>
            <a:r>
              <a:rPr lang="en-US" sz="1800" b="0" strike="noStrike" spc="-1">
                <a:solidFill>
                  <a:srgbClr val="FFFFFF"/>
                </a:solidFill>
                <a:latin typeface="Century Gothic"/>
                <a:ea typeface="Geneva"/>
              </a:rPr>
              <a:t>  </a:t>
            </a:r>
            <a:endParaRPr lang="en-GB" sz="1800" b="0" strike="noStrike" spc="-1">
              <a:solidFill>
                <a:srgbClr val="000000"/>
              </a:solidFill>
              <a:latin typeface="Arial"/>
            </a:endParaRPr>
          </a:p>
        </p:txBody>
      </p:sp>
      <p:sp>
        <p:nvSpPr>
          <p:cNvPr id="364" name="TextBox 7"/>
          <p:cNvSpPr/>
          <p:nvPr/>
        </p:nvSpPr>
        <p:spPr>
          <a:xfrm>
            <a:off x="2532960" y="1062720"/>
            <a:ext cx="7125480" cy="933120"/>
          </a:xfrm>
          <a:prstGeom prst="rect">
            <a:avLst/>
          </a:prstGeom>
          <a:noFill/>
          <a:ln w="9525">
            <a:noFill/>
          </a:ln>
        </p:spPr>
        <p:style>
          <a:lnRef idx="0">
            <a:scrgbClr r="0" g="0" b="0"/>
          </a:lnRef>
          <a:fillRef idx="0">
            <a:scrgbClr r="0" g="0" b="0"/>
          </a:fillRef>
          <a:effectRef idx="0">
            <a:scrgbClr r="0" g="0" b="0"/>
          </a:effectRef>
          <a:fontRef idx="minor"/>
        </p:style>
        <p:txBody>
          <a:bodyPr lIns="0" tIns="0" rIns="0" bIns="0" numCol="1" spcCol="0" anchor="ctr">
            <a:noAutofit/>
          </a:bodyPr>
          <a:lstStyle/>
          <a:p>
            <a:pPr algn="ctr">
              <a:lnSpc>
                <a:spcPts val="1400"/>
              </a:lnSpc>
              <a:spcBef>
                <a:spcPts val="1100"/>
              </a:spcBef>
              <a:spcAft>
                <a:spcPts val="499"/>
              </a:spcAft>
            </a:pPr>
            <a:r>
              <a:rPr lang="en-US" sz="2000" b="0" strike="noStrike" spc="-1">
                <a:solidFill>
                  <a:srgbClr val="FFFFFF"/>
                </a:solidFill>
                <a:latin typeface="Century Gothic"/>
                <a:ea typeface="Geneva"/>
              </a:rPr>
              <a:t>Ingredients include:</a:t>
            </a:r>
            <a:endParaRPr lang="en-GB" sz="2000" b="0" strike="noStrike" spc="-1">
              <a:solidFill>
                <a:srgbClr val="000000"/>
              </a:solidFill>
              <a:latin typeface="Arial"/>
            </a:endParaRPr>
          </a:p>
          <a:p>
            <a:pPr algn="ctr">
              <a:lnSpc>
                <a:spcPts val="1400"/>
              </a:lnSpc>
              <a:spcBef>
                <a:spcPts val="1100"/>
              </a:spcBef>
              <a:spcAft>
                <a:spcPts val="499"/>
              </a:spcAft>
            </a:pPr>
            <a:r>
              <a:rPr lang="en-US" sz="2000" b="1" strike="noStrike" spc="-1">
                <a:solidFill>
                  <a:srgbClr val="FFFFFF"/>
                </a:solidFill>
                <a:latin typeface="Century Gothic"/>
                <a:ea typeface="Geneva"/>
              </a:rPr>
              <a:t>5000+ </a:t>
            </a:r>
            <a:r>
              <a:rPr lang="en-US" sz="2000" b="0" strike="noStrike" spc="-1">
                <a:solidFill>
                  <a:srgbClr val="FFFFFF"/>
                </a:solidFill>
                <a:latin typeface="Century Gothic"/>
                <a:ea typeface="Geneva"/>
              </a:rPr>
              <a:t>toxins and other chemicals, </a:t>
            </a:r>
            <a:r>
              <a:rPr lang="en-US" sz="2000" b="1" strike="noStrike" spc="-1">
                <a:solidFill>
                  <a:srgbClr val="FFFFFF"/>
                </a:solidFill>
                <a:latin typeface="Century Gothic"/>
                <a:ea typeface="Geneva"/>
              </a:rPr>
              <a:t>69</a:t>
            </a:r>
            <a:r>
              <a:rPr lang="en-US" sz="2000" b="0" strike="noStrike" spc="-1">
                <a:solidFill>
                  <a:srgbClr val="FFFFFF"/>
                </a:solidFill>
                <a:latin typeface="Century Gothic"/>
                <a:ea typeface="Geneva"/>
              </a:rPr>
              <a:t> cancer causing</a:t>
            </a:r>
            <a:endParaRPr lang="en-GB" sz="2000" b="0" strike="noStrike" spc="-1">
              <a:solidFill>
                <a:srgbClr val="000000"/>
              </a:solidFill>
              <a:latin typeface="Arial"/>
            </a:endParaRPr>
          </a:p>
        </p:txBody>
      </p:sp>
      <p:sp>
        <p:nvSpPr>
          <p:cNvPr id="365" name="TextBox 5"/>
          <p:cNvSpPr/>
          <p:nvPr/>
        </p:nvSpPr>
        <p:spPr>
          <a:xfrm>
            <a:off x="12432240" y="2998440"/>
            <a:ext cx="360" cy="360"/>
          </a:xfrm>
          <a:prstGeom prst="rect">
            <a:avLst/>
          </a:prstGeom>
          <a:noFill/>
          <a:ln w="9525">
            <a:noFill/>
          </a:ln>
        </p:spPr>
        <p:style>
          <a:lnRef idx="0">
            <a:scrgbClr r="0" g="0" b="0"/>
          </a:lnRef>
          <a:fillRef idx="0">
            <a:scrgbClr r="0" g="0" b="0"/>
          </a:fillRef>
          <a:effectRef idx="0">
            <a:scrgbClr r="0" g="0" b="0"/>
          </a:effectRef>
          <a:fontRef idx="minor"/>
        </p:style>
        <p:txBody>
          <a:bodyPr wrap="none" lIns="90000" tIns="360" rIns="90000" bIns="360" numCol="1" spcCol="0" anchor="ctr">
            <a:normAutofit fontScale="25000" lnSpcReduction="20000"/>
          </a:bodyPr>
          <a:lstStyle/>
          <a:p>
            <a:pPr>
              <a:lnSpc>
                <a:spcPct val="100000"/>
              </a:lnSpc>
              <a:spcBef>
                <a:spcPts val="499"/>
              </a:spcBef>
              <a:spcAft>
                <a:spcPts val="499"/>
              </a:spcAft>
            </a:pPr>
            <a:endParaRPr lang="en-US" sz="2200" b="0" strike="noStrike" spc="-1">
              <a:solidFill>
                <a:srgbClr val="EEAB91"/>
              </a:solidFill>
              <a:latin typeface="Century Gothic"/>
              <a:ea typeface="Geneva"/>
            </a:endParaRPr>
          </a:p>
        </p:txBody>
      </p:sp>
      <p:sp>
        <p:nvSpPr>
          <p:cNvPr id="366" name="TextBox 6"/>
          <p:cNvSpPr/>
          <p:nvPr/>
        </p:nvSpPr>
        <p:spPr>
          <a:xfrm>
            <a:off x="4764600" y="2390760"/>
            <a:ext cx="963720" cy="499320"/>
          </a:xfrm>
          <a:prstGeom prst="rect">
            <a:avLst/>
          </a:prstGeom>
          <a:noFill/>
          <a:ln w="9525">
            <a:noFill/>
          </a:ln>
        </p:spPr>
        <p:style>
          <a:lnRef idx="0">
            <a:scrgbClr r="0" g="0" b="0"/>
          </a:lnRef>
          <a:fillRef idx="0">
            <a:scrgbClr r="0" g="0" b="0"/>
          </a:fillRef>
          <a:effectRef idx="0">
            <a:scrgbClr r="0" g="0" b="0"/>
          </a:effectRef>
          <a:fontRef idx="minor"/>
        </p:style>
        <p:txBody>
          <a:bodyPr lIns="0" tIns="0" rIns="0" bIns="0" numCol="1" spcCol="0" anchor="t">
            <a:noAutofit/>
          </a:bodyPr>
          <a:lstStyle/>
          <a:p>
            <a:pPr>
              <a:lnSpc>
                <a:spcPts val="1599"/>
              </a:lnSpc>
              <a:spcBef>
                <a:spcPts val="499"/>
              </a:spcBef>
              <a:spcAft>
                <a:spcPts val="499"/>
              </a:spcAft>
            </a:pPr>
            <a:r>
              <a:rPr lang="en-US" sz="1300" b="1" strike="noStrike" spc="-1">
                <a:solidFill>
                  <a:srgbClr val="FFFFFF"/>
                </a:solidFill>
                <a:latin typeface="Century Gothic"/>
                <a:ea typeface="Geneva"/>
              </a:rPr>
              <a:t>Lead</a:t>
            </a:r>
            <a:br>
              <a:rPr sz="1300"/>
            </a:br>
            <a:r>
              <a:rPr lang="en-US" sz="1300" b="0" strike="noStrike" spc="-1">
                <a:solidFill>
                  <a:srgbClr val="FFFFFF"/>
                </a:solidFill>
                <a:latin typeface="Century Gothic"/>
                <a:ea typeface="Geneva"/>
              </a:rPr>
              <a:t>Toxic metal</a:t>
            </a:r>
            <a:endParaRPr lang="en-GB" sz="1300" b="0" strike="noStrike" spc="-1">
              <a:solidFill>
                <a:srgbClr val="000000"/>
              </a:solidFill>
              <a:latin typeface="Arial"/>
            </a:endParaRPr>
          </a:p>
        </p:txBody>
      </p:sp>
      <p:sp>
        <p:nvSpPr>
          <p:cNvPr id="367" name="TextBox 8"/>
          <p:cNvSpPr/>
          <p:nvPr/>
        </p:nvSpPr>
        <p:spPr>
          <a:xfrm>
            <a:off x="6188040" y="2390760"/>
            <a:ext cx="1665000" cy="499320"/>
          </a:xfrm>
          <a:prstGeom prst="rect">
            <a:avLst/>
          </a:prstGeom>
          <a:noFill/>
          <a:ln w="9525">
            <a:noFill/>
          </a:ln>
        </p:spPr>
        <p:style>
          <a:lnRef idx="0">
            <a:scrgbClr r="0" g="0" b="0"/>
          </a:lnRef>
          <a:fillRef idx="0">
            <a:scrgbClr r="0" g="0" b="0"/>
          </a:fillRef>
          <a:effectRef idx="0">
            <a:scrgbClr r="0" g="0" b="0"/>
          </a:effectRef>
          <a:fontRef idx="minor"/>
        </p:style>
        <p:txBody>
          <a:bodyPr lIns="0" tIns="0" rIns="0" bIns="0" numCol="1" spcCol="0" anchor="t">
            <a:noAutofit/>
          </a:bodyPr>
          <a:lstStyle/>
          <a:p>
            <a:pPr>
              <a:lnSpc>
                <a:spcPts val="1599"/>
              </a:lnSpc>
              <a:spcBef>
                <a:spcPts val="499"/>
              </a:spcBef>
              <a:spcAft>
                <a:spcPts val="499"/>
              </a:spcAft>
            </a:pPr>
            <a:r>
              <a:rPr lang="en-US" sz="1300" b="1" strike="noStrike" spc="-1">
                <a:solidFill>
                  <a:srgbClr val="FFFFFF"/>
                </a:solidFill>
                <a:latin typeface="Century Gothic"/>
                <a:ea typeface="Geneva"/>
              </a:rPr>
              <a:t>Formaldehyde</a:t>
            </a:r>
            <a:br>
              <a:rPr sz="1300"/>
            </a:br>
            <a:r>
              <a:rPr lang="en-US" sz="1300" b="0" strike="noStrike" spc="-1">
                <a:solidFill>
                  <a:srgbClr val="FFFFFF"/>
                </a:solidFill>
                <a:latin typeface="Century Gothic"/>
                <a:ea typeface="Geneva"/>
              </a:rPr>
              <a:t>Carcinogenic chemical</a:t>
            </a:r>
            <a:endParaRPr lang="en-GB" sz="1300" b="0" strike="noStrike" spc="-1">
              <a:solidFill>
                <a:srgbClr val="000000"/>
              </a:solidFill>
              <a:latin typeface="Arial"/>
            </a:endParaRPr>
          </a:p>
        </p:txBody>
      </p:sp>
      <p:sp>
        <p:nvSpPr>
          <p:cNvPr id="368" name="TextBox 9"/>
          <p:cNvSpPr/>
          <p:nvPr/>
        </p:nvSpPr>
        <p:spPr>
          <a:xfrm>
            <a:off x="8312400" y="2390760"/>
            <a:ext cx="1471680" cy="499320"/>
          </a:xfrm>
          <a:prstGeom prst="rect">
            <a:avLst/>
          </a:prstGeom>
          <a:noFill/>
          <a:ln w="9525">
            <a:noFill/>
          </a:ln>
        </p:spPr>
        <p:style>
          <a:lnRef idx="0">
            <a:scrgbClr r="0" g="0" b="0"/>
          </a:lnRef>
          <a:fillRef idx="0">
            <a:scrgbClr r="0" g="0" b="0"/>
          </a:fillRef>
          <a:effectRef idx="0">
            <a:scrgbClr r="0" g="0" b="0"/>
          </a:effectRef>
          <a:fontRef idx="minor"/>
        </p:style>
        <p:txBody>
          <a:bodyPr lIns="0" tIns="0" rIns="0" bIns="0" numCol="1" spcCol="0" anchor="t">
            <a:noAutofit/>
          </a:bodyPr>
          <a:lstStyle/>
          <a:p>
            <a:pPr>
              <a:lnSpc>
                <a:spcPts val="1599"/>
              </a:lnSpc>
              <a:spcBef>
                <a:spcPts val="499"/>
              </a:spcBef>
              <a:spcAft>
                <a:spcPts val="499"/>
              </a:spcAft>
            </a:pPr>
            <a:r>
              <a:rPr lang="en-US" sz="1300" b="1" strike="noStrike" spc="-1">
                <a:solidFill>
                  <a:srgbClr val="FFFFFF"/>
                </a:solidFill>
                <a:latin typeface="Century Gothic"/>
                <a:ea typeface="Geneva"/>
              </a:rPr>
              <a:t>Carbon monoxide</a:t>
            </a:r>
            <a:br>
              <a:rPr sz="1300"/>
            </a:br>
            <a:r>
              <a:rPr lang="en-US" sz="1300" b="0" strike="noStrike" spc="-1">
                <a:solidFill>
                  <a:srgbClr val="FFFFFF"/>
                </a:solidFill>
                <a:latin typeface="Century Gothic"/>
                <a:ea typeface="Geneva"/>
              </a:rPr>
              <a:t>Poisonous gas</a:t>
            </a:r>
            <a:endParaRPr lang="en-GB" sz="1300" b="0" strike="noStrike" spc="-1">
              <a:solidFill>
                <a:srgbClr val="000000"/>
              </a:solidFill>
              <a:latin typeface="Arial"/>
            </a:endParaRPr>
          </a:p>
        </p:txBody>
      </p:sp>
      <p:sp>
        <p:nvSpPr>
          <p:cNvPr id="369" name="TextBox 10"/>
          <p:cNvSpPr/>
          <p:nvPr/>
        </p:nvSpPr>
        <p:spPr>
          <a:xfrm>
            <a:off x="2497680" y="4233600"/>
            <a:ext cx="1793520" cy="499320"/>
          </a:xfrm>
          <a:prstGeom prst="rect">
            <a:avLst/>
          </a:prstGeom>
          <a:noFill/>
          <a:ln w="9525">
            <a:noFill/>
          </a:ln>
        </p:spPr>
        <p:style>
          <a:lnRef idx="0">
            <a:scrgbClr r="0" g="0" b="0"/>
          </a:lnRef>
          <a:fillRef idx="0">
            <a:scrgbClr r="0" g="0" b="0"/>
          </a:fillRef>
          <a:effectRef idx="0">
            <a:scrgbClr r="0" g="0" b="0"/>
          </a:effectRef>
          <a:fontRef idx="minor"/>
        </p:style>
        <p:txBody>
          <a:bodyPr lIns="0" tIns="0" rIns="0" bIns="0" numCol="1" spcCol="0" anchor="t">
            <a:noAutofit/>
          </a:bodyPr>
          <a:lstStyle/>
          <a:p>
            <a:pPr>
              <a:lnSpc>
                <a:spcPts val="1599"/>
              </a:lnSpc>
              <a:spcBef>
                <a:spcPts val="499"/>
              </a:spcBef>
              <a:spcAft>
                <a:spcPts val="499"/>
              </a:spcAft>
            </a:pPr>
            <a:r>
              <a:rPr lang="en-US" sz="1300" b="1" strike="noStrike" spc="-1">
                <a:solidFill>
                  <a:srgbClr val="FFFFFF"/>
                </a:solidFill>
                <a:latin typeface="Century Gothic"/>
                <a:ea typeface="Geneva"/>
              </a:rPr>
              <a:t>Benzene</a:t>
            </a:r>
            <a:br>
              <a:rPr sz="1300"/>
            </a:br>
            <a:r>
              <a:rPr lang="en-US" sz="1300" b="0" strike="noStrike" spc="-1">
                <a:solidFill>
                  <a:srgbClr val="FFFFFF"/>
                </a:solidFill>
                <a:latin typeface="Century Gothic"/>
                <a:ea typeface="Geneva"/>
              </a:rPr>
              <a:t>Carcinogenic chemical</a:t>
            </a:r>
            <a:endParaRPr lang="en-GB" sz="1300" b="0" strike="noStrike" spc="-1">
              <a:solidFill>
                <a:srgbClr val="000000"/>
              </a:solidFill>
              <a:latin typeface="Arial"/>
            </a:endParaRPr>
          </a:p>
        </p:txBody>
      </p:sp>
      <p:sp>
        <p:nvSpPr>
          <p:cNvPr id="370" name="TextBox 11"/>
          <p:cNvSpPr/>
          <p:nvPr/>
        </p:nvSpPr>
        <p:spPr>
          <a:xfrm>
            <a:off x="4764600" y="4225680"/>
            <a:ext cx="873360" cy="499320"/>
          </a:xfrm>
          <a:prstGeom prst="rect">
            <a:avLst/>
          </a:prstGeom>
          <a:noFill/>
          <a:ln w="9525">
            <a:noFill/>
          </a:ln>
        </p:spPr>
        <p:style>
          <a:lnRef idx="0">
            <a:scrgbClr r="0" g="0" b="0"/>
          </a:lnRef>
          <a:fillRef idx="0">
            <a:scrgbClr r="0" g="0" b="0"/>
          </a:fillRef>
          <a:effectRef idx="0">
            <a:scrgbClr r="0" g="0" b="0"/>
          </a:effectRef>
          <a:fontRef idx="minor"/>
        </p:style>
        <p:txBody>
          <a:bodyPr lIns="0" tIns="0" rIns="0" bIns="0" numCol="1" spcCol="0" anchor="t">
            <a:noAutofit/>
          </a:bodyPr>
          <a:lstStyle/>
          <a:p>
            <a:pPr>
              <a:lnSpc>
                <a:spcPts val="1599"/>
              </a:lnSpc>
              <a:spcBef>
                <a:spcPts val="499"/>
              </a:spcBef>
              <a:spcAft>
                <a:spcPts val="499"/>
              </a:spcAft>
            </a:pPr>
            <a:r>
              <a:rPr lang="en-US" sz="1300" b="1" strike="noStrike" spc="-1">
                <a:solidFill>
                  <a:srgbClr val="FFFFFF"/>
                </a:solidFill>
                <a:latin typeface="Century Gothic"/>
                <a:ea typeface="Geneva"/>
              </a:rPr>
              <a:t>Arsenic</a:t>
            </a:r>
            <a:br>
              <a:rPr sz="1300"/>
            </a:br>
            <a:r>
              <a:rPr lang="en-US" sz="1300" b="0" strike="noStrike" spc="-1">
                <a:solidFill>
                  <a:srgbClr val="FFFFFF"/>
                </a:solidFill>
                <a:latin typeface="Century Gothic"/>
                <a:ea typeface="Geneva"/>
              </a:rPr>
              <a:t>Toxic metal</a:t>
            </a:r>
            <a:endParaRPr lang="en-GB" sz="1300" b="0" strike="noStrike" spc="-1">
              <a:solidFill>
                <a:srgbClr val="000000"/>
              </a:solidFill>
              <a:latin typeface="Arial"/>
            </a:endParaRPr>
          </a:p>
        </p:txBody>
      </p:sp>
      <p:sp>
        <p:nvSpPr>
          <p:cNvPr id="371" name="TextBox 12"/>
          <p:cNvSpPr/>
          <p:nvPr/>
        </p:nvSpPr>
        <p:spPr>
          <a:xfrm>
            <a:off x="6188040" y="4225680"/>
            <a:ext cx="1509840" cy="499320"/>
          </a:xfrm>
          <a:prstGeom prst="rect">
            <a:avLst/>
          </a:prstGeom>
          <a:noFill/>
          <a:ln w="9525">
            <a:noFill/>
          </a:ln>
        </p:spPr>
        <p:style>
          <a:lnRef idx="0">
            <a:scrgbClr r="0" g="0" b="0"/>
          </a:lnRef>
          <a:fillRef idx="0">
            <a:scrgbClr r="0" g="0" b="0"/>
          </a:fillRef>
          <a:effectRef idx="0">
            <a:scrgbClr r="0" g="0" b="0"/>
          </a:effectRef>
          <a:fontRef idx="minor"/>
        </p:style>
        <p:txBody>
          <a:bodyPr lIns="0" tIns="0" rIns="0" bIns="0" numCol="1" spcCol="0" anchor="t">
            <a:noAutofit/>
          </a:bodyPr>
          <a:lstStyle/>
          <a:p>
            <a:pPr>
              <a:lnSpc>
                <a:spcPts val="1599"/>
              </a:lnSpc>
              <a:spcBef>
                <a:spcPts val="499"/>
              </a:spcBef>
              <a:spcAft>
                <a:spcPts val="499"/>
              </a:spcAft>
            </a:pPr>
            <a:r>
              <a:rPr lang="en-US" sz="1300" b="1" strike="noStrike" spc="-1">
                <a:solidFill>
                  <a:srgbClr val="FFFFFF"/>
                </a:solidFill>
                <a:latin typeface="Century Gothic"/>
                <a:ea typeface="Geneva"/>
              </a:rPr>
              <a:t>Hydrogen cyanide</a:t>
            </a:r>
            <a:br>
              <a:rPr sz="1300"/>
            </a:br>
            <a:r>
              <a:rPr lang="en-US" sz="1300" b="0" strike="noStrike" spc="-1">
                <a:solidFill>
                  <a:srgbClr val="FFFFFF"/>
                </a:solidFill>
                <a:latin typeface="Century Gothic"/>
                <a:ea typeface="Geneva"/>
              </a:rPr>
              <a:t>Poisonous gas</a:t>
            </a:r>
            <a:endParaRPr lang="en-GB" sz="1300" b="0" strike="noStrike" spc="-1">
              <a:solidFill>
                <a:srgbClr val="000000"/>
              </a:solidFill>
              <a:latin typeface="Arial"/>
            </a:endParaRPr>
          </a:p>
        </p:txBody>
      </p:sp>
      <p:sp>
        <p:nvSpPr>
          <p:cNvPr id="372" name="TextBox 13"/>
          <p:cNvSpPr/>
          <p:nvPr/>
        </p:nvSpPr>
        <p:spPr>
          <a:xfrm>
            <a:off x="8312400" y="4225680"/>
            <a:ext cx="1389240" cy="499320"/>
          </a:xfrm>
          <a:prstGeom prst="rect">
            <a:avLst/>
          </a:prstGeom>
          <a:noFill/>
          <a:ln w="9525">
            <a:noFill/>
          </a:ln>
        </p:spPr>
        <p:style>
          <a:lnRef idx="0">
            <a:scrgbClr r="0" g="0" b="0"/>
          </a:lnRef>
          <a:fillRef idx="0">
            <a:scrgbClr r="0" g="0" b="0"/>
          </a:fillRef>
          <a:effectRef idx="0">
            <a:scrgbClr r="0" g="0" b="0"/>
          </a:effectRef>
          <a:fontRef idx="minor"/>
        </p:style>
        <p:txBody>
          <a:bodyPr lIns="0" tIns="0" rIns="0" bIns="0" numCol="1" spcCol="0" anchor="t">
            <a:noAutofit/>
          </a:bodyPr>
          <a:lstStyle/>
          <a:p>
            <a:pPr>
              <a:lnSpc>
                <a:spcPts val="1599"/>
              </a:lnSpc>
              <a:spcBef>
                <a:spcPts val="499"/>
              </a:spcBef>
              <a:spcAft>
                <a:spcPts val="499"/>
              </a:spcAft>
            </a:pPr>
            <a:r>
              <a:rPr lang="en-US" sz="1300" b="1" strike="noStrike" spc="-1">
                <a:solidFill>
                  <a:srgbClr val="FFFFFF"/>
                </a:solidFill>
                <a:latin typeface="Century Gothic"/>
                <a:ea typeface="Geneva"/>
              </a:rPr>
              <a:t>Nicotine</a:t>
            </a:r>
            <a:br>
              <a:rPr sz="1300"/>
            </a:br>
            <a:r>
              <a:rPr lang="en-US" sz="1300" b="0" strike="noStrike" spc="-1">
                <a:solidFill>
                  <a:srgbClr val="FFFFFF"/>
                </a:solidFill>
                <a:latin typeface="Century Gothic"/>
                <a:ea typeface="Geneva"/>
              </a:rPr>
              <a:t>Addictive chemical</a:t>
            </a:r>
            <a:endParaRPr lang="en-GB" sz="1300" b="0" strike="noStrike" spc="-1">
              <a:solidFill>
                <a:srgbClr val="000000"/>
              </a:solidFill>
              <a:latin typeface="Arial"/>
            </a:endParaRPr>
          </a:p>
        </p:txBody>
      </p:sp>
      <p:grpSp>
        <p:nvGrpSpPr>
          <p:cNvPr id="373" name="Group 1"/>
          <p:cNvGrpSpPr/>
          <p:nvPr/>
        </p:nvGrpSpPr>
        <p:grpSpPr>
          <a:xfrm>
            <a:off x="2352600" y="2402280"/>
            <a:ext cx="5819040" cy="2184120"/>
            <a:chOff x="2352600" y="2402280"/>
            <a:chExt cx="5819040" cy="2184120"/>
          </a:xfrm>
        </p:grpSpPr>
        <p:cxnSp>
          <p:nvCxnSpPr>
            <p:cNvPr id="374" name="Straight Connector 15"/>
            <p:cNvCxnSpPr/>
            <p:nvPr/>
          </p:nvCxnSpPr>
          <p:spPr>
            <a:xfrm>
              <a:off x="4623840" y="2402280"/>
              <a:ext cx="720" cy="743760"/>
            </a:xfrm>
            <a:prstGeom prst="straightConnector1">
              <a:avLst/>
            </a:prstGeom>
            <a:ln w="0">
              <a:solidFill>
                <a:srgbClr val="EE9443"/>
              </a:solidFill>
            </a:ln>
          </p:spPr>
        </p:cxnSp>
        <p:cxnSp>
          <p:nvCxnSpPr>
            <p:cNvPr id="375" name="Straight Connector 25"/>
            <p:cNvCxnSpPr/>
            <p:nvPr/>
          </p:nvCxnSpPr>
          <p:spPr>
            <a:xfrm>
              <a:off x="6046920" y="2418480"/>
              <a:ext cx="720" cy="727560"/>
            </a:xfrm>
            <a:prstGeom prst="straightConnector1">
              <a:avLst/>
            </a:prstGeom>
            <a:ln w="0">
              <a:solidFill>
                <a:srgbClr val="EE9443"/>
              </a:solidFill>
            </a:ln>
          </p:spPr>
        </p:cxnSp>
        <p:cxnSp>
          <p:nvCxnSpPr>
            <p:cNvPr id="376" name="Straight Connector 28"/>
            <p:cNvCxnSpPr/>
            <p:nvPr/>
          </p:nvCxnSpPr>
          <p:spPr>
            <a:xfrm>
              <a:off x="8171280" y="2418480"/>
              <a:ext cx="720" cy="727560"/>
            </a:xfrm>
            <a:prstGeom prst="straightConnector1">
              <a:avLst/>
            </a:prstGeom>
            <a:ln w="0">
              <a:solidFill>
                <a:srgbClr val="EE9443"/>
              </a:solidFill>
            </a:ln>
          </p:spPr>
        </p:cxnSp>
        <p:cxnSp>
          <p:nvCxnSpPr>
            <p:cNvPr id="377" name="Straight Connector 29"/>
            <p:cNvCxnSpPr/>
            <p:nvPr/>
          </p:nvCxnSpPr>
          <p:spPr>
            <a:xfrm>
              <a:off x="4623840" y="3843000"/>
              <a:ext cx="720" cy="743760"/>
            </a:xfrm>
            <a:prstGeom prst="straightConnector1">
              <a:avLst/>
            </a:prstGeom>
            <a:ln w="0">
              <a:solidFill>
                <a:srgbClr val="EE9443"/>
              </a:solidFill>
            </a:ln>
          </p:spPr>
        </p:cxnSp>
        <p:cxnSp>
          <p:nvCxnSpPr>
            <p:cNvPr id="378" name="Straight Connector 30"/>
            <p:cNvCxnSpPr/>
            <p:nvPr/>
          </p:nvCxnSpPr>
          <p:spPr>
            <a:xfrm>
              <a:off x="6046920" y="3858840"/>
              <a:ext cx="720" cy="727920"/>
            </a:xfrm>
            <a:prstGeom prst="straightConnector1">
              <a:avLst/>
            </a:prstGeom>
            <a:ln w="0">
              <a:solidFill>
                <a:srgbClr val="EE9443"/>
              </a:solidFill>
            </a:ln>
          </p:spPr>
        </p:cxnSp>
        <p:cxnSp>
          <p:nvCxnSpPr>
            <p:cNvPr id="379" name="Straight Connector 31"/>
            <p:cNvCxnSpPr/>
            <p:nvPr/>
          </p:nvCxnSpPr>
          <p:spPr>
            <a:xfrm>
              <a:off x="8171280" y="3858840"/>
              <a:ext cx="720" cy="727920"/>
            </a:xfrm>
            <a:prstGeom prst="straightConnector1">
              <a:avLst/>
            </a:prstGeom>
            <a:ln w="0">
              <a:solidFill>
                <a:srgbClr val="EE9443"/>
              </a:solidFill>
            </a:ln>
          </p:spPr>
        </p:cxnSp>
        <p:cxnSp>
          <p:nvCxnSpPr>
            <p:cNvPr id="380" name="Straight Connector 32"/>
            <p:cNvCxnSpPr/>
            <p:nvPr/>
          </p:nvCxnSpPr>
          <p:spPr>
            <a:xfrm>
              <a:off x="2356560" y="3492720"/>
              <a:ext cx="720" cy="1094040"/>
            </a:xfrm>
            <a:prstGeom prst="straightConnector1">
              <a:avLst/>
            </a:prstGeom>
            <a:ln w="12700">
              <a:solidFill>
                <a:srgbClr val="EE9443"/>
              </a:solidFill>
              <a:round/>
            </a:ln>
          </p:spPr>
        </p:cxnSp>
        <p:cxnSp>
          <p:nvCxnSpPr>
            <p:cNvPr id="381" name="Straight Connector 33"/>
            <p:cNvCxnSpPr/>
            <p:nvPr/>
          </p:nvCxnSpPr>
          <p:spPr>
            <a:xfrm flipH="1">
              <a:off x="2352600" y="3493080"/>
              <a:ext cx="1024920" cy="720"/>
            </a:xfrm>
            <a:prstGeom prst="straightConnector1">
              <a:avLst/>
            </a:prstGeom>
            <a:ln w="0">
              <a:solidFill>
                <a:srgbClr val="EE9443"/>
              </a:solidFill>
            </a:ln>
          </p:spPr>
        </p:cxnSp>
      </p:grpSp>
      <p:pic>
        <p:nvPicPr>
          <p:cNvPr id="382" name="Picture 16"/>
          <p:cNvPicPr/>
          <p:nvPr/>
        </p:nvPicPr>
        <p:blipFill>
          <a:blip r:embed="rId3"/>
          <a:stretch/>
        </p:blipFill>
        <p:spPr>
          <a:xfrm>
            <a:off x="2836800" y="2848680"/>
            <a:ext cx="6517800" cy="1261080"/>
          </a:xfrm>
          <a:prstGeom prst="rect">
            <a:avLst/>
          </a:prstGeom>
          <a:ln w="0">
            <a:noFill/>
          </a:ln>
          <a:effectLst>
            <a:outerShdw blurRad="317520" dist="63360" dir="5400000" algn="ctr" rotWithShape="0">
              <a:srgbClr val="000000">
                <a:alpha val="50000"/>
              </a:srgbClr>
            </a:outerShdw>
          </a:effectLst>
        </p:spPr>
      </p:pic>
    </p:spTree>
  </p:cSld>
  <p:clrMapOvr>
    <a:masterClrMapping/>
  </p:clrMapOvr>
</p:sld>
</file>

<file path=ppt/theme/theme1.xml><?xml version="1.0" encoding="utf-8"?>
<a:theme xmlns:a="http://schemas.openxmlformats.org/drawingml/2006/main" name="Purpl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Purpl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urpl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urpl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Purpl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Purpl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Purpl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Purpl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7281</Words>
  <Application>Microsoft Office PowerPoint</Application>
  <PresentationFormat>Widescreen</PresentationFormat>
  <Paragraphs>633</Paragraphs>
  <Slides>42</Slides>
  <Notes>38</Notes>
  <HiddenSlides>0</HiddenSlides>
  <MMClips>0</MMClips>
  <ScaleCrop>false</ScaleCrop>
  <HeadingPairs>
    <vt:vector size="6" baseType="variant">
      <vt:variant>
        <vt:lpstr>Fonts Used</vt:lpstr>
      </vt:variant>
      <vt:variant>
        <vt:i4>8</vt:i4>
      </vt:variant>
      <vt:variant>
        <vt:lpstr>Theme</vt:lpstr>
      </vt:variant>
      <vt:variant>
        <vt:i4>8</vt:i4>
      </vt:variant>
      <vt:variant>
        <vt:lpstr>Slide Titles</vt:lpstr>
      </vt:variant>
      <vt:variant>
        <vt:i4>42</vt:i4>
      </vt:variant>
    </vt:vector>
  </HeadingPairs>
  <TitlesOfParts>
    <vt:vector size="58" baseType="lpstr">
      <vt:lpstr>Aptos</vt:lpstr>
      <vt:lpstr>Arial</vt:lpstr>
      <vt:lpstr>Calibri</vt:lpstr>
      <vt:lpstr>Century Gothic</vt:lpstr>
      <vt:lpstr>Courier New</vt:lpstr>
      <vt:lpstr>Symbol</vt:lpstr>
      <vt:lpstr>Times New Roman</vt:lpstr>
      <vt:lpstr>Wingdings</vt:lpstr>
      <vt:lpstr>Purple</vt:lpstr>
      <vt:lpstr>Purple</vt:lpstr>
      <vt:lpstr>Purple</vt:lpstr>
      <vt:lpstr>Purple</vt:lpstr>
      <vt:lpstr>Purple</vt:lpstr>
      <vt:lpstr>Purple</vt:lpstr>
      <vt:lpstr>Purple</vt:lpstr>
      <vt:lpstr>Purple</vt:lpstr>
      <vt:lpstr>Young people and stopping smoking Core skills training</vt:lpstr>
      <vt:lpstr>Introduction</vt:lpstr>
      <vt:lpstr>Content</vt:lpstr>
      <vt:lpstr>PowerPoint Presentation</vt:lpstr>
      <vt:lpstr>The facts and stats</vt:lpstr>
      <vt:lpstr>The facts and stats</vt:lpstr>
      <vt:lpstr>The facts and stats</vt:lpstr>
      <vt:lpstr>Effects of smoking on young people’s health</vt:lpstr>
      <vt:lpstr>PowerPoint Presentation</vt:lpstr>
      <vt:lpstr>What causes tobacco dependence?</vt:lpstr>
      <vt:lpstr>Myths and facts</vt:lpstr>
      <vt:lpstr>PowerPoint Presentation</vt:lpstr>
      <vt:lpstr>PowerPoint Presentation</vt:lpstr>
      <vt:lpstr>PowerPoint Presentation</vt:lpstr>
      <vt:lpstr>Young person-centred principles</vt:lpstr>
      <vt:lpstr>Young person-centred practice</vt:lpstr>
      <vt:lpstr>Considerations and adjustments</vt:lpstr>
      <vt:lpstr>What influences young people  to stay smoking?</vt:lpstr>
      <vt:lpstr>PowerPoint Presentation</vt:lpstr>
      <vt:lpstr>PowerPoint Presentation</vt:lpstr>
      <vt:lpstr>Changing perspectives around smoking</vt:lpstr>
      <vt:lpstr>PowerPoint Presentation</vt:lpstr>
      <vt:lpstr>Creating an environment for stopping smoking</vt:lpstr>
      <vt:lpstr>PowerPoint Presentation</vt:lpstr>
      <vt:lpstr>PowerPoint Presentation</vt:lpstr>
      <vt:lpstr>Having the conversation</vt:lpstr>
      <vt:lpstr>Core communication skills</vt:lpstr>
      <vt:lpstr>Guidance to initiating support for stopping smoking</vt:lpstr>
      <vt:lpstr>PowerPoint Presentation</vt:lpstr>
      <vt:lpstr>PowerPoint Presentation</vt:lpstr>
      <vt:lpstr>The challenges to providing support </vt:lpstr>
      <vt:lpstr>Nicotine replacement therapy</vt:lpstr>
      <vt:lpstr>Withdrawal symptoms when stopping smoking</vt:lpstr>
      <vt:lpstr>PowerPoint Presentation</vt:lpstr>
      <vt:lpstr>PowerPoint Presentation</vt:lpstr>
      <vt:lpstr>PowerPoint Presentation</vt:lpstr>
      <vt:lpstr>PowerPoint Presentation</vt:lpstr>
      <vt:lpstr>PowerPoint Presentation</vt:lpstr>
      <vt:lpstr>Scenarios</vt:lpstr>
      <vt:lpstr>PowerPoint Presentation</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Mark Bunegar</dc:creator>
  <dc:description/>
  <cp:lastModifiedBy>Tom Coleman-Haynes</cp:lastModifiedBy>
  <cp:revision>229</cp:revision>
  <dcterms:created xsi:type="dcterms:W3CDTF">2025-05-21T13:15:54Z</dcterms:created>
  <dcterms:modified xsi:type="dcterms:W3CDTF">2026-04-17T15:00:06Z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0x010100632FC972A9BDAA458582F3A89F536151</vt:lpwstr>
  </property>
  <property fmtid="{D5CDD505-2E9C-101B-9397-08002B2CF9AE}" pid="3" name="MediaServiceImageTags">
    <vt:lpwstr/>
  </property>
  <property fmtid="{D5CDD505-2E9C-101B-9397-08002B2CF9AE}" pid="4" name="Notes">
    <vt:i4>38</vt:i4>
  </property>
  <property fmtid="{D5CDD505-2E9C-101B-9397-08002B2CF9AE}" pid="5" name="PresentationFormat">
    <vt:lpwstr>Widescreen</vt:lpwstr>
  </property>
  <property fmtid="{D5CDD505-2E9C-101B-9397-08002B2CF9AE}" pid="6" name="Slides">
    <vt:i4>42</vt:i4>
  </property>
</Properties>
</file>